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0"/>
  </p:notesMasterIdLst>
  <p:sldIdLst>
    <p:sldId id="256" r:id="rId2"/>
    <p:sldId id="257" r:id="rId3"/>
    <p:sldId id="262" r:id="rId4"/>
    <p:sldId id="266" r:id="rId5"/>
    <p:sldId id="268" r:id="rId6"/>
    <p:sldId id="269" r:id="rId7"/>
    <p:sldId id="270" r:id="rId8"/>
    <p:sldId id="271" r:id="rId9"/>
    <p:sldId id="272" r:id="rId10"/>
    <p:sldId id="273" r:id="rId11"/>
    <p:sldId id="274" r:id="rId12"/>
    <p:sldId id="275" r:id="rId13"/>
    <p:sldId id="276" r:id="rId14"/>
    <p:sldId id="277" r:id="rId15"/>
    <p:sldId id="278" r:id="rId16"/>
    <p:sldId id="279" r:id="rId17"/>
    <p:sldId id="280" r:id="rId18"/>
    <p:sldId id="281"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294" y="-138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44AA7C2-E8DC-467C-9833-F833067453C2}" type="datetimeFigureOut">
              <a:rPr lang="en-US" smtClean="0"/>
              <a:pPr/>
              <a:t>3/8/2018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51A8E8C-7000-4BD7-A278-0C1355790446}" type="slidenum">
              <a:rPr lang="en-US" smtClean="0"/>
              <a:pPr/>
              <a:t>‹#›</a:t>
            </a:fld>
            <a:endParaRPr lang="en-US"/>
          </a:p>
        </p:txBody>
      </p:sp>
    </p:spTree>
    <p:extLst>
      <p:ext uri="{BB962C8B-B14F-4D97-AF65-F5344CB8AC3E}">
        <p14:creationId xmlns:p14="http://schemas.microsoft.com/office/powerpoint/2010/main" val="25701030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393350BE-36FB-48B8-BC3B-BF82FA8A4B16}" type="datetime1">
              <a:rPr lang="en-US" smtClean="0"/>
              <a:pPr/>
              <a:t>3/8/2018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5A8D951-FD7A-4EA6-9971-BA4650F5F282}" type="datetime1">
              <a:rPr lang="en-US" smtClean="0"/>
              <a:pPr/>
              <a:t>3/8/2018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07DDA1A-1160-4810-A009-9384DF143964}" type="datetime1">
              <a:rPr lang="en-US" smtClean="0"/>
              <a:pPr/>
              <a:t>3/8/2018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74B8CA7-DF52-4574-B28B-BF67C425F74E}" type="datetime1">
              <a:rPr lang="en-US" smtClean="0"/>
              <a:pPr/>
              <a:t>3/8/2018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96F388C-ACCE-4EF5-AD2C-86A2C6495869}" type="datetime1">
              <a:rPr lang="en-US" smtClean="0"/>
              <a:pPr/>
              <a:t>3/8/2018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0602A2DB-E9A4-4F11-9A97-3D805873123B}" type="datetime1">
              <a:rPr lang="en-US" smtClean="0"/>
              <a:pPr/>
              <a:t>3/8/2018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65D039D-4B07-4C92-99B2-D30586816A68}" type="datetime1">
              <a:rPr lang="en-US" smtClean="0"/>
              <a:pPr/>
              <a:t>3/8/2018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DD8C0F6-D106-4D90-B6A1-515B7FD8F0C8}" type="datetime1">
              <a:rPr lang="en-US" smtClean="0"/>
              <a:pPr/>
              <a:t>3/8/2018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9BB9723-2437-47C8-833A-EDB2EBB6A5A1}" type="datetime1">
              <a:rPr lang="en-US" smtClean="0"/>
              <a:pPr/>
              <a:t>3/8/2018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505C9E6-3B8B-4571-9128-858A99C98B86}" type="datetime1">
              <a:rPr lang="en-US" smtClean="0"/>
              <a:pPr/>
              <a:t>3/8/2018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E4141EB-C6BD-49FF-BC05-BF0312C62789}" type="datetime1">
              <a:rPr lang="en-US" smtClean="0"/>
              <a:pPr/>
              <a:t>3/8/2018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8A1E575-74B0-4F22-8519-3F96FB7A2B3A}" type="datetime1">
              <a:rPr lang="en-US" smtClean="0"/>
              <a:pPr/>
              <a:t>3/8/2018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mailto:smsnatrisk@gmail.com" TargetMode="Externa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hyperlink" Target="https://eacea.ec.europa.eu/erasmus-plus/beneficiaries-space/capacity-building-in-higher-education_en"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hyperlink" Target="Impartiality%20document.docx" TargetMode="External"/><Relationship Id="rId5" Type="http://schemas.openxmlformats.org/officeDocument/2006/relationships/hyperlink" Target="Protocol_Selection_students.docx" TargetMode="External"/><Relationship Id="rId4" Type="http://schemas.openxmlformats.org/officeDocument/2006/relationships/hyperlink" Target="Protocol_Selection_staff.docx"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GRANT%20AGREEMENT%20Example.docx" TargetMode="Externa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hyperlink" Target="ANNEX%20P-2%20-%20Staff%20mobility%20report%20form.docx" TargetMode="External"/><Relationship Id="rId4" Type="http://schemas.openxmlformats.org/officeDocument/2006/relationships/hyperlink" Target="Izvestaj%20sa%20sluzbenog%20puta%20MODEL.docx"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13" descr="final_color.jpg"/>
          <p:cNvPicPr>
            <a:picLocks noChangeAspect="1"/>
          </p:cNvPicPr>
          <p:nvPr/>
        </p:nvPicPr>
        <p:blipFill>
          <a:blip r:embed="rId2" cstate="print"/>
          <a:stretch>
            <a:fillRect/>
          </a:stretch>
        </p:blipFill>
        <p:spPr>
          <a:xfrm>
            <a:off x="0" y="0"/>
            <a:ext cx="1447800" cy="685800"/>
          </a:xfrm>
          <a:prstGeom prst="rect">
            <a:avLst/>
          </a:prstGeom>
        </p:spPr>
      </p:pic>
      <p:sp>
        <p:nvSpPr>
          <p:cNvPr id="2" name="Title 1"/>
          <p:cNvSpPr>
            <a:spLocks noGrp="1"/>
          </p:cNvSpPr>
          <p:nvPr>
            <p:ph type="ctrTitle"/>
          </p:nvPr>
        </p:nvSpPr>
        <p:spPr>
          <a:xfrm>
            <a:off x="621506" y="609601"/>
            <a:ext cx="7772400" cy="457200"/>
          </a:xfrm>
        </p:spPr>
        <p:txBody>
          <a:bodyPr>
            <a:normAutofit fontScale="90000"/>
          </a:bodyPr>
          <a:lstStyle/>
          <a:p>
            <a:r>
              <a:rPr lang="en-US" sz="1800" dirty="0">
                <a:solidFill>
                  <a:srgbClr val="002060"/>
                </a:solidFill>
                <a:latin typeface="Book Antiqua" panose="02040602050305030304" pitchFamily="18" charset="0"/>
              </a:rPr>
              <a:t>Development of master curricula for natural disasters risk management in Western Balkan countries</a:t>
            </a:r>
            <a:endParaRPr lang="bs-Latn-BA" sz="1800" dirty="0">
              <a:solidFill>
                <a:srgbClr val="002060"/>
              </a:solidFill>
              <a:latin typeface="Book Antiqua" panose="02040602050305030304" pitchFamily="18" charset="0"/>
            </a:endParaRPr>
          </a:p>
        </p:txBody>
      </p:sp>
      <p:sp>
        <p:nvSpPr>
          <p:cNvPr id="3" name="Subtitle 2"/>
          <p:cNvSpPr>
            <a:spLocks noGrp="1"/>
          </p:cNvSpPr>
          <p:nvPr>
            <p:ph type="subTitle" idx="1"/>
          </p:nvPr>
        </p:nvSpPr>
        <p:spPr>
          <a:xfrm>
            <a:off x="1371600" y="1524000"/>
            <a:ext cx="6400800" cy="1143000"/>
          </a:xfrm>
        </p:spPr>
        <p:txBody>
          <a:bodyPr/>
          <a:lstStyle/>
          <a:p>
            <a:r>
              <a:rPr lang="en-US" dirty="0">
                <a:solidFill>
                  <a:schemeClr val="accent1">
                    <a:lumMod val="50000"/>
                  </a:schemeClr>
                </a:solidFill>
                <a:effectLst>
                  <a:outerShdw blurRad="38100" dist="38100" dir="2700000" algn="tl">
                    <a:srgbClr val="000000">
                      <a:alpha val="43137"/>
                    </a:srgbClr>
                  </a:outerShdw>
                </a:effectLst>
                <a:latin typeface="Book Antiqua" panose="02040602050305030304" pitchFamily="18" charset="0"/>
              </a:rPr>
              <a:t>SPECIAL MOBILITY STRAND</a:t>
            </a:r>
            <a:endParaRPr lang="bs-Latn-BA" dirty="0">
              <a:solidFill>
                <a:schemeClr val="accent1">
                  <a:lumMod val="50000"/>
                </a:schemeClr>
              </a:solidFill>
              <a:effectLst>
                <a:outerShdw blurRad="38100" dist="38100" dir="2700000" algn="tl">
                  <a:srgbClr val="000000">
                    <a:alpha val="43137"/>
                  </a:srgbClr>
                </a:outerShdw>
              </a:effectLst>
              <a:latin typeface="Book Antiqua" panose="02040602050305030304" pitchFamily="18" charset="0"/>
            </a:endParaRPr>
          </a:p>
        </p:txBody>
      </p:sp>
      <p:cxnSp>
        <p:nvCxnSpPr>
          <p:cNvPr id="5" name="Straight Connector 4"/>
          <p:cNvCxnSpPr/>
          <p:nvPr/>
        </p:nvCxnSpPr>
        <p:spPr>
          <a:xfrm>
            <a:off x="0" y="10668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8" name="Title 1"/>
          <p:cNvSpPr txBox="1">
            <a:spLocks/>
          </p:cNvSpPr>
          <p:nvPr/>
        </p:nvSpPr>
        <p:spPr>
          <a:xfrm>
            <a:off x="685800" y="2667000"/>
            <a:ext cx="7772400" cy="8382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sr-Latn-RS" sz="1800" dirty="0">
                <a:solidFill>
                  <a:srgbClr val="002060"/>
                </a:solidFill>
                <a:latin typeface="Book Antiqua" panose="02040602050305030304" pitchFamily="18" charset="0"/>
              </a:rPr>
              <a:t>Dr Vesna Stankov Jovanović, full professor</a:t>
            </a:r>
            <a:endParaRPr lang="sr-Latn-BA" sz="1800" dirty="0">
              <a:solidFill>
                <a:srgbClr val="002060"/>
              </a:solidFill>
              <a:latin typeface="Book Antiqua" panose="02040602050305030304" pitchFamily="18" charset="0"/>
            </a:endParaRPr>
          </a:p>
          <a:p>
            <a:r>
              <a:rPr lang="sr-Latn-BA" sz="1800" dirty="0">
                <a:solidFill>
                  <a:srgbClr val="002060"/>
                </a:solidFill>
                <a:latin typeface="Book Antiqua" panose="02040602050305030304" pitchFamily="18" charset="0"/>
              </a:rPr>
              <a:t>University of Niš</a:t>
            </a:r>
            <a:endParaRPr lang="bs-Latn-BA" sz="1800" dirty="0">
              <a:solidFill>
                <a:srgbClr val="002060"/>
              </a:solidFill>
              <a:latin typeface="Book Antiqua" panose="02040602050305030304" pitchFamily="18" charset="0"/>
            </a:endParaRPr>
          </a:p>
        </p:txBody>
      </p:sp>
      <p:sp>
        <p:nvSpPr>
          <p:cNvPr id="9" name="Title 1"/>
          <p:cNvSpPr txBox="1">
            <a:spLocks/>
          </p:cNvSpPr>
          <p:nvPr/>
        </p:nvSpPr>
        <p:spPr>
          <a:xfrm>
            <a:off x="685800" y="4953000"/>
            <a:ext cx="7772400" cy="6858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sr-Latn-RS" sz="1800" b="1" dirty="0">
                <a:solidFill>
                  <a:schemeClr val="accent2">
                    <a:lumMod val="75000"/>
                  </a:schemeClr>
                </a:solidFill>
                <a:latin typeface="Book Antiqua" panose="02040602050305030304" pitchFamily="18" charset="0"/>
              </a:rPr>
              <a:t>Third</a:t>
            </a:r>
            <a:r>
              <a:rPr lang="en-US" sz="1800" b="1" dirty="0">
                <a:solidFill>
                  <a:schemeClr val="accent2">
                    <a:lumMod val="75000"/>
                  </a:schemeClr>
                </a:solidFill>
                <a:latin typeface="Book Antiqua" panose="02040602050305030304" pitchFamily="18" charset="0"/>
              </a:rPr>
              <a:t> Steering Committee, Project Management Committee and Quality Assurance Committee meetings, First SMS meeting</a:t>
            </a:r>
            <a:r>
              <a:rPr lang="sr-Latn-RS" sz="1800" b="1" dirty="0">
                <a:solidFill>
                  <a:schemeClr val="accent2">
                    <a:lumMod val="75000"/>
                  </a:schemeClr>
                </a:solidFill>
                <a:latin typeface="Book Antiqua" panose="02040602050305030304" pitchFamily="18" charset="0"/>
              </a:rPr>
              <a:t> </a:t>
            </a:r>
            <a:r>
              <a:rPr lang="sr-Latn-BA" sz="1800" dirty="0">
                <a:solidFill>
                  <a:srgbClr val="002060"/>
                </a:solidFill>
                <a:latin typeface="Book Antiqua" panose="02040602050305030304" pitchFamily="18" charset="0"/>
              </a:rPr>
              <a:t>/ March 06-08, 2018</a:t>
            </a:r>
            <a:endParaRPr lang="bs-Latn-BA" sz="1800" dirty="0">
              <a:solidFill>
                <a:srgbClr val="002060"/>
              </a:solidFill>
              <a:latin typeface="Book Antiqua" panose="02040602050305030304" pitchFamily="18" charset="0"/>
            </a:endParaRPr>
          </a:p>
        </p:txBody>
      </p:sp>
      <p:sp>
        <p:nvSpPr>
          <p:cNvPr id="11" name="Title 1"/>
          <p:cNvSpPr txBox="1">
            <a:spLocks/>
          </p:cNvSpPr>
          <p:nvPr/>
        </p:nvSpPr>
        <p:spPr>
          <a:xfrm>
            <a:off x="3352800" y="3733800"/>
            <a:ext cx="2325688" cy="12954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bs-Latn-BA" sz="1800" dirty="0">
              <a:solidFill>
                <a:srgbClr val="002060"/>
              </a:solidFill>
              <a:latin typeface="Book Antiqua" panose="02040602050305030304" pitchFamily="18" charset="0"/>
            </a:endParaRPr>
          </a:p>
        </p:txBody>
      </p:sp>
      <p:sp>
        <p:nvSpPr>
          <p:cNvPr id="13" name="Text Box 2"/>
          <p:cNvSpPr txBox="1">
            <a:spLocks noChangeArrowheads="1"/>
          </p:cNvSpPr>
          <p:nvPr/>
        </p:nvSpPr>
        <p:spPr bwMode="auto">
          <a:xfrm>
            <a:off x="0" y="6057781"/>
            <a:ext cx="9144000" cy="800219"/>
          </a:xfrm>
          <a:prstGeom prst="rect">
            <a:avLst/>
          </a:prstGeom>
          <a:solidFill>
            <a:schemeClr val="accent6">
              <a:lumMod val="20000"/>
              <a:lumOff val="80000"/>
            </a:schemeClr>
          </a:solidFill>
          <a:ln w="9525">
            <a:solidFill>
              <a:srgbClr val="FF0000"/>
            </a:solidFill>
            <a:miter lim="800000"/>
            <a:headEnd/>
            <a:tailEnd/>
          </a:ln>
        </p:spPr>
        <p:txBody>
          <a:bodyPr rot="0" vert="horz" wrap="square" lIns="91440" tIns="45720" rIns="91440" bIns="45720" anchor="t" anchorCtr="0">
            <a:spAutoFit/>
          </a:bodyPr>
          <a:lstStyle/>
          <a:p>
            <a:pPr algn="ctr">
              <a:spcAft>
                <a:spcPts val="0"/>
              </a:spcAft>
            </a:pPr>
            <a:r>
              <a:rPr lang="en-US" sz="1200" dirty="0">
                <a:effectLst/>
                <a:latin typeface="Book Antiqua"/>
                <a:ea typeface="Calibri"/>
                <a:cs typeface="Times New Roman"/>
              </a:rPr>
              <a:t>Project number:  </a:t>
            </a:r>
            <a:r>
              <a:rPr lang="sr-Latn-RS" sz="1200">
                <a:effectLst/>
                <a:latin typeface="Book Antiqua"/>
                <a:ea typeface="Calibri"/>
                <a:cs typeface="Times New Roman"/>
              </a:rPr>
              <a:t>5</a:t>
            </a:r>
            <a:r>
              <a:rPr lang="en-US" sz="1200">
                <a:latin typeface="Book Antiqua"/>
                <a:ea typeface="Calibri"/>
                <a:cs typeface="Times New Roman"/>
              </a:rPr>
              <a:t>73806-EPP-1-2016-1-RS-EPPKA2-CBHE-JP</a:t>
            </a:r>
            <a:endParaRPr lang="bs-Latn-BA" sz="1200" dirty="0">
              <a:latin typeface="Book Antiqua"/>
              <a:ea typeface="Calibri"/>
              <a:cs typeface="Times New Roman"/>
            </a:endParaRPr>
          </a:p>
          <a:p>
            <a:pPr>
              <a:spcAft>
                <a:spcPts val="0"/>
              </a:spcAft>
            </a:pPr>
            <a:r>
              <a:rPr lang="en-US" sz="1200" dirty="0">
                <a:effectLst/>
                <a:latin typeface="Book Antiqua"/>
                <a:ea typeface="Calibri"/>
                <a:cs typeface="Times New Roman"/>
              </a:rPr>
              <a:t> </a:t>
            </a:r>
            <a:endParaRPr lang="bs-Latn-BA" sz="1200" dirty="0">
              <a:effectLst/>
              <a:latin typeface="Book Antiqua"/>
              <a:ea typeface="Calibri"/>
              <a:cs typeface="Times New Roman"/>
            </a:endParaRPr>
          </a:p>
          <a:p>
            <a:pPr algn="just">
              <a:spcAft>
                <a:spcPts val="0"/>
              </a:spcAft>
            </a:pPr>
            <a:r>
              <a:rPr lang="bs-Latn-BA" sz="1100" i="1" dirty="0">
                <a:effectLst/>
                <a:latin typeface="Book Antiqua"/>
                <a:ea typeface="Calibri"/>
                <a:cs typeface="Times New Roman"/>
              </a:rPr>
              <a:t>"This project has been funded with support from the European Commission. This publication reflects the views only of the author, and the Commission cannot be held responsible for any use which may be made of the information contained therein"</a:t>
            </a:r>
            <a:endParaRPr lang="bs-Latn-BA" sz="1200" dirty="0">
              <a:effectLst/>
              <a:latin typeface="Book Antiqua"/>
              <a:ea typeface="Calibri"/>
              <a:cs typeface="Times New Roman"/>
            </a:endParaRPr>
          </a:p>
        </p:txBody>
      </p:sp>
      <p:pic>
        <p:nvPicPr>
          <p:cNvPr id="15" name="Picture 14" descr="eu_flag_co_funded_pos_[rgb]_right.jpg"/>
          <p:cNvPicPr/>
          <p:nvPr/>
        </p:nvPicPr>
        <p:blipFill>
          <a:blip r:embed="rId3" cstate="print"/>
          <a:stretch>
            <a:fillRect/>
          </a:stretch>
        </p:blipFill>
        <p:spPr>
          <a:xfrm>
            <a:off x="7467600" y="152400"/>
            <a:ext cx="1676400" cy="409575"/>
          </a:xfrm>
          <a:prstGeom prst="rect">
            <a:avLst/>
          </a:prstGeom>
        </p:spPr>
      </p:pic>
      <p:pic>
        <p:nvPicPr>
          <p:cNvPr id="12" name="Picture 11" descr="http://rewbc.ni.ac.rs/wp-content/uploads/2016/02/University-NIS.png"/>
          <p:cNvPicPr/>
          <p:nvPr/>
        </p:nvPicPr>
        <p:blipFill>
          <a:blip r:embed="rId4" cstate="print"/>
          <a:srcRect/>
          <a:stretch>
            <a:fillRect/>
          </a:stretch>
        </p:blipFill>
        <p:spPr bwMode="auto">
          <a:xfrm>
            <a:off x="3962400" y="3810000"/>
            <a:ext cx="1143000" cy="1066800"/>
          </a:xfrm>
          <a:prstGeom prst="rect">
            <a:avLst/>
          </a:prstGeom>
          <a:noFill/>
          <a:ln w="9525">
            <a:noFill/>
            <a:miter lim="800000"/>
            <a:headEnd/>
            <a:tailEnd/>
          </a:ln>
        </p:spPr>
      </p:pic>
    </p:spTree>
    <p:extLst>
      <p:ext uri="{BB962C8B-B14F-4D97-AF65-F5344CB8AC3E}">
        <p14:creationId xmlns:p14="http://schemas.microsoft.com/office/powerpoint/2010/main" val="9539554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749300"/>
          </a:xfrm>
        </p:spPr>
        <p:txBody>
          <a:bodyPr>
            <a:noAutofit/>
          </a:bodyPr>
          <a:lstStyle/>
          <a:p>
            <a:br>
              <a:rPr lang="sr-Latn-RS" sz="2600" b="1" dirty="0">
                <a:solidFill>
                  <a:schemeClr val="accent2">
                    <a:lumMod val="75000"/>
                  </a:schemeClr>
                </a:solidFill>
                <a:latin typeface="Book Antiqua" pitchFamily="18" charset="0"/>
              </a:rPr>
            </a:br>
            <a:r>
              <a:rPr lang="en-US" sz="2600" b="1" dirty="0">
                <a:solidFill>
                  <a:schemeClr val="accent2">
                    <a:lumMod val="75000"/>
                  </a:schemeClr>
                </a:solidFill>
                <a:latin typeface="Book Antiqua" pitchFamily="18" charset="0"/>
              </a:rPr>
              <a:t>All mobility details must be encoded in the </a:t>
            </a:r>
            <a:r>
              <a:rPr lang="en-US" sz="2600" b="1" dirty="0" err="1">
                <a:solidFill>
                  <a:schemeClr val="accent2">
                    <a:lumMod val="75000"/>
                  </a:schemeClr>
                </a:solidFill>
                <a:latin typeface="Book Antiqua" pitchFamily="18" charset="0"/>
              </a:rPr>
              <a:t>EACEA</a:t>
            </a:r>
            <a:r>
              <a:rPr lang="en-US" sz="2600" b="1" dirty="0">
                <a:solidFill>
                  <a:schemeClr val="accent2">
                    <a:lumMod val="75000"/>
                  </a:schemeClr>
                </a:solidFill>
                <a:latin typeface="Book Antiqua" pitchFamily="18" charset="0"/>
              </a:rPr>
              <a:t> Mobility tool</a:t>
            </a:r>
            <a:br>
              <a:rPr lang="sr-Latn-RS" sz="2600" b="1" dirty="0">
                <a:solidFill>
                  <a:schemeClr val="accent2">
                    <a:lumMod val="75000"/>
                  </a:schemeClr>
                </a:solidFill>
                <a:latin typeface="Book Antiqua" pitchFamily="18" charset="0"/>
              </a:rPr>
            </a:br>
            <a:endParaRPr lang="bs-Latn-BA" sz="2600" dirty="0">
              <a:solidFill>
                <a:srgbClr val="002060"/>
              </a:solidFill>
              <a:latin typeface="Book Antiqua" panose="02040602050305030304" pitchFamily="18" charset="0"/>
            </a:endParaRPr>
          </a:p>
        </p:txBody>
      </p:sp>
      <p:sp>
        <p:nvSpPr>
          <p:cNvPr id="3" name="Content Placeholder 2"/>
          <p:cNvSpPr>
            <a:spLocks noGrp="1"/>
          </p:cNvSpPr>
          <p:nvPr>
            <p:ph idx="1"/>
          </p:nvPr>
        </p:nvSpPr>
        <p:spPr>
          <a:xfrm>
            <a:off x="381000" y="1752600"/>
            <a:ext cx="8229600" cy="4525963"/>
          </a:xfrm>
        </p:spPr>
        <p:txBody>
          <a:bodyPr>
            <a:normAutofit fontScale="77500" lnSpcReduction="20000"/>
          </a:bodyPr>
          <a:lstStyle/>
          <a:p>
            <a:pPr marL="0" indent="0">
              <a:buNone/>
            </a:pPr>
            <a:r>
              <a:rPr lang="bs-Latn-BA" dirty="0">
                <a:solidFill>
                  <a:srgbClr val="002060"/>
                </a:solidFill>
                <a:latin typeface="Book Antiqua" panose="02040602050305030304" pitchFamily="18" charset="0"/>
              </a:rPr>
              <a:t>In order to achieve up-to-date EACEA mobility tool essential is:</a:t>
            </a:r>
          </a:p>
          <a:p>
            <a:pPr marL="0" indent="0">
              <a:buNone/>
            </a:pPr>
            <a:endParaRPr lang="bs-Latn-BA" b="1" dirty="0">
              <a:solidFill>
                <a:srgbClr val="C00000"/>
              </a:solidFill>
              <a:latin typeface="Book Antiqua" panose="02040602050305030304" pitchFamily="18" charset="0"/>
            </a:endParaRPr>
          </a:p>
          <a:p>
            <a:pPr marL="0" indent="0">
              <a:buNone/>
            </a:pPr>
            <a:r>
              <a:rPr lang="bs-Latn-BA" b="1" dirty="0">
                <a:solidFill>
                  <a:srgbClr val="C00000"/>
                </a:solidFill>
                <a:latin typeface="Book Antiqua" panose="02040602050305030304" pitchFamily="18" charset="0"/>
              </a:rPr>
              <a:t>COMMUNICATION BETWEEN INSTITUTIONAL SMS RESPONSIBLE PERSON WITH PROJECT COORDINATOR</a:t>
            </a:r>
          </a:p>
          <a:p>
            <a:pPr marL="0" indent="0">
              <a:buNone/>
            </a:pPr>
            <a:endParaRPr lang="bs-Latn-BA" dirty="0">
              <a:solidFill>
                <a:srgbClr val="002060"/>
              </a:solidFill>
              <a:latin typeface="Book Antiqua" panose="02040602050305030304" pitchFamily="18" charset="0"/>
            </a:endParaRPr>
          </a:p>
          <a:p>
            <a:pPr marL="0" indent="0">
              <a:buNone/>
            </a:pPr>
            <a:r>
              <a:rPr lang="bs-Latn-BA" dirty="0">
                <a:solidFill>
                  <a:srgbClr val="002060"/>
                </a:solidFill>
                <a:latin typeface="Book Antiqua" panose="02040602050305030304" pitchFamily="18" charset="0"/>
              </a:rPr>
              <a:t>Immediatelly after mobility all necessary documents need to be uploaded to project platform or alternativelly sent by e-mail to </a:t>
            </a:r>
            <a:r>
              <a:rPr lang="bs-Latn-BA" dirty="0">
                <a:solidFill>
                  <a:srgbClr val="002060"/>
                </a:solidFill>
                <a:latin typeface="Book Antiqua" panose="02040602050305030304" pitchFamily="18" charset="0"/>
                <a:hlinkClick r:id="rId2"/>
              </a:rPr>
              <a:t>smsnatrisk@gmail.com</a:t>
            </a:r>
            <a:r>
              <a:rPr lang="bs-Latn-BA" dirty="0">
                <a:solidFill>
                  <a:srgbClr val="002060"/>
                </a:solidFill>
                <a:latin typeface="Book Antiqua" panose="02040602050305030304" pitchFamily="18" charset="0"/>
              </a:rPr>
              <a:t> </a:t>
            </a:r>
          </a:p>
          <a:p>
            <a:pPr marL="0" indent="0">
              <a:buNone/>
            </a:pPr>
            <a:endParaRPr lang="bs-Latn-BA" dirty="0">
              <a:solidFill>
                <a:srgbClr val="C00000"/>
              </a:solidFill>
              <a:latin typeface="Book Antiqua" panose="02040602050305030304" pitchFamily="18" charset="0"/>
            </a:endParaRPr>
          </a:p>
          <a:p>
            <a:pPr marL="0" indent="0">
              <a:buNone/>
            </a:pPr>
            <a:r>
              <a:rPr lang="bs-Latn-BA" dirty="0">
                <a:solidFill>
                  <a:srgbClr val="C00000"/>
                </a:solidFill>
                <a:latin typeface="Book Antiqua" panose="02040602050305030304" pitchFamily="18" charset="0"/>
              </a:rPr>
              <a:t>Only after this, EU survey is generated which fulfillment is COMPULSORY for payment of complete grant</a:t>
            </a:r>
          </a:p>
        </p:txBody>
      </p:sp>
      <p:sp>
        <p:nvSpPr>
          <p:cNvPr id="6" name="Title 1"/>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cxnSp>
        <p:nvCxnSpPr>
          <p:cNvPr id="7" name="Straight Connector 6"/>
          <p:cNvCxnSpPr/>
          <p:nvPr/>
        </p:nvCxnSpPr>
        <p:spPr>
          <a:xfrm>
            <a:off x="0" y="7239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9" name="Slide Number Placeholder 8"/>
          <p:cNvSpPr>
            <a:spLocks noGrp="1"/>
          </p:cNvSpPr>
          <p:nvPr>
            <p:ph type="sldNum" sz="quarter" idx="12"/>
          </p:nvPr>
        </p:nvSpPr>
        <p:spPr/>
        <p:txBody>
          <a:bodyPr/>
          <a:lstStyle/>
          <a:p>
            <a:fld id="{B6F15528-21DE-4FAA-801E-634DDDAF4B2B}" type="slidenum">
              <a:rPr lang="en-US" smtClean="0"/>
              <a:pPr/>
              <a:t>10</a:t>
            </a:fld>
            <a:endParaRPr lang="en-US"/>
          </a:p>
        </p:txBody>
      </p:sp>
      <p:pic>
        <p:nvPicPr>
          <p:cNvPr id="11" name="Picture 10" descr="final_color.jpg"/>
          <p:cNvPicPr>
            <a:picLocks noChangeAspect="1"/>
          </p:cNvPicPr>
          <p:nvPr/>
        </p:nvPicPr>
        <p:blipFill>
          <a:blip r:embed="rId3" cstate="print"/>
          <a:stretch>
            <a:fillRect/>
          </a:stretch>
        </p:blipFill>
        <p:spPr>
          <a:xfrm>
            <a:off x="0" y="0"/>
            <a:ext cx="1447800" cy="685800"/>
          </a:xfrm>
          <a:prstGeom prst="rect">
            <a:avLst/>
          </a:prstGeom>
        </p:spPr>
      </p:pic>
      <p:pic>
        <p:nvPicPr>
          <p:cNvPr id="12" name="Picture 11" descr="eu_flag_co_funded_pos_[rgb]_right.jpg"/>
          <p:cNvPicPr/>
          <p:nvPr/>
        </p:nvPicPr>
        <p:blipFill>
          <a:blip r:embed="rId4" cstate="print"/>
          <a:stretch>
            <a:fillRect/>
          </a:stretch>
        </p:blipFill>
        <p:spPr>
          <a:xfrm>
            <a:off x="7467600" y="152400"/>
            <a:ext cx="1676400" cy="409575"/>
          </a:xfrm>
          <a:prstGeom prst="rect">
            <a:avLst/>
          </a:prstGeom>
        </p:spPr>
      </p:pic>
    </p:spTree>
    <p:extLst>
      <p:ext uri="{BB962C8B-B14F-4D97-AF65-F5344CB8AC3E}">
        <p14:creationId xmlns:p14="http://schemas.microsoft.com/office/powerpoint/2010/main" val="2173802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cxnSp>
        <p:nvCxnSpPr>
          <p:cNvPr id="7" name="Straight Connector 6"/>
          <p:cNvCxnSpPr/>
          <p:nvPr/>
        </p:nvCxnSpPr>
        <p:spPr>
          <a:xfrm>
            <a:off x="0" y="7239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9" name="Slide Number Placeholder 8"/>
          <p:cNvSpPr>
            <a:spLocks noGrp="1"/>
          </p:cNvSpPr>
          <p:nvPr>
            <p:ph type="sldNum" sz="quarter" idx="12"/>
          </p:nvPr>
        </p:nvSpPr>
        <p:spPr/>
        <p:txBody>
          <a:bodyPr/>
          <a:lstStyle/>
          <a:p>
            <a:fld id="{B6F15528-21DE-4FAA-801E-634DDDAF4B2B}" type="slidenum">
              <a:rPr lang="en-US" smtClean="0"/>
              <a:pPr/>
              <a:t>11</a:t>
            </a:fld>
            <a:endParaRPr lang="en-US"/>
          </a:p>
        </p:txBody>
      </p:sp>
      <p:pic>
        <p:nvPicPr>
          <p:cNvPr id="11" name="Picture 10" descr="final_color.jpg"/>
          <p:cNvPicPr>
            <a:picLocks noChangeAspect="1"/>
          </p:cNvPicPr>
          <p:nvPr/>
        </p:nvPicPr>
        <p:blipFill>
          <a:blip r:embed="rId2" cstate="print"/>
          <a:stretch>
            <a:fillRect/>
          </a:stretch>
        </p:blipFill>
        <p:spPr>
          <a:xfrm>
            <a:off x="0" y="0"/>
            <a:ext cx="1447800" cy="685800"/>
          </a:xfrm>
          <a:prstGeom prst="rect">
            <a:avLst/>
          </a:prstGeom>
        </p:spPr>
      </p:pic>
      <p:pic>
        <p:nvPicPr>
          <p:cNvPr id="12" name="Picture 11" descr="eu_flag_co_funded_pos_[rgb]_right.jpg"/>
          <p:cNvPicPr/>
          <p:nvPr/>
        </p:nvPicPr>
        <p:blipFill>
          <a:blip r:embed="rId3" cstate="print"/>
          <a:stretch>
            <a:fillRect/>
          </a:stretch>
        </p:blipFill>
        <p:spPr>
          <a:xfrm>
            <a:off x="7467600" y="152400"/>
            <a:ext cx="1676400" cy="409575"/>
          </a:xfrm>
          <a:prstGeom prst="rect">
            <a:avLst/>
          </a:prstGeom>
        </p:spPr>
      </p:pic>
      <p:sp>
        <p:nvSpPr>
          <p:cNvPr id="10" name="Title 1"/>
          <p:cNvSpPr>
            <a:spLocks noGrp="1"/>
          </p:cNvSpPr>
          <p:nvPr>
            <p:ph type="title"/>
          </p:nvPr>
        </p:nvSpPr>
        <p:spPr>
          <a:xfrm>
            <a:off x="457200" y="685800"/>
            <a:ext cx="8229600" cy="749300"/>
          </a:xfrm>
        </p:spPr>
        <p:txBody>
          <a:bodyPr>
            <a:normAutofit/>
          </a:bodyPr>
          <a:lstStyle/>
          <a:p>
            <a:r>
              <a:rPr lang="en-US" sz="3600" dirty="0">
                <a:solidFill>
                  <a:srgbClr val="002060"/>
                </a:solidFill>
                <a:latin typeface="Book Antiqua" panose="02040602050305030304" pitchFamily="18" charset="0"/>
              </a:rPr>
              <a:t>Follow-up – </a:t>
            </a:r>
            <a:r>
              <a:rPr lang="en-US" sz="3600" dirty="0">
                <a:solidFill>
                  <a:schemeClr val="accent6">
                    <a:lumMod val="50000"/>
                  </a:schemeClr>
                </a:solidFill>
                <a:latin typeface="Book Antiqua" panose="02040602050305030304" pitchFamily="18" charset="0"/>
              </a:rPr>
              <a:t>basic principles</a:t>
            </a:r>
            <a:endParaRPr lang="bs-Latn-BA" sz="3600" dirty="0">
              <a:solidFill>
                <a:schemeClr val="accent6">
                  <a:lumMod val="50000"/>
                </a:schemeClr>
              </a:solidFill>
              <a:latin typeface="Book Antiqua" panose="02040602050305030304" pitchFamily="18" charset="0"/>
            </a:endParaRPr>
          </a:p>
        </p:txBody>
      </p:sp>
      <p:sp>
        <p:nvSpPr>
          <p:cNvPr id="13" name="Content Placeholder 10"/>
          <p:cNvSpPr>
            <a:spLocks noGrp="1"/>
          </p:cNvSpPr>
          <p:nvPr>
            <p:ph idx="1"/>
          </p:nvPr>
        </p:nvSpPr>
        <p:spPr>
          <a:xfrm>
            <a:off x="457200" y="1600200"/>
            <a:ext cx="8305800" cy="4495800"/>
          </a:xfrm>
        </p:spPr>
        <p:txBody>
          <a:bodyPr>
            <a:normAutofit fontScale="92500" lnSpcReduction="10000"/>
          </a:bodyPr>
          <a:lstStyle/>
          <a:p>
            <a:pPr>
              <a:spcBef>
                <a:spcPts val="1800"/>
              </a:spcBef>
              <a:buNone/>
            </a:pPr>
            <a:r>
              <a:rPr lang="en-US" sz="2400" b="1" dirty="0">
                <a:latin typeface="Book Antiqua" pitchFamily="18" charset="0"/>
              </a:rPr>
              <a:t>Beneficiary </a:t>
            </a:r>
            <a:r>
              <a:rPr lang="en-US" sz="2400" b="1" dirty="0" err="1">
                <a:latin typeface="Book Antiqua" pitchFamily="18" charset="0"/>
              </a:rPr>
              <a:t>organisations</a:t>
            </a:r>
            <a:r>
              <a:rPr lang="en-US" sz="2400" b="1" dirty="0">
                <a:latin typeface="Book Antiqua" pitchFamily="18" charset="0"/>
              </a:rPr>
              <a:t> involved in SMS commit to:</a:t>
            </a:r>
          </a:p>
          <a:p>
            <a:pPr>
              <a:spcBef>
                <a:spcPts val="1800"/>
              </a:spcBef>
            </a:pPr>
            <a:r>
              <a:rPr lang="en-US" sz="2400" b="1" dirty="0" err="1">
                <a:latin typeface="Book Antiqua" pitchFamily="18" charset="0"/>
              </a:rPr>
              <a:t>Recognise</a:t>
            </a:r>
            <a:r>
              <a:rPr lang="en-US" sz="2400" b="1" dirty="0">
                <a:latin typeface="Book Antiqua" pitchFamily="18" charset="0"/>
              </a:rPr>
              <a:t> the ECTS or equivalent credits obtained by the students during the activities carried out and agreed in the Learning Agreement</a:t>
            </a:r>
          </a:p>
          <a:p>
            <a:pPr>
              <a:spcBef>
                <a:spcPts val="1800"/>
              </a:spcBef>
            </a:pPr>
            <a:r>
              <a:rPr lang="en-US" sz="2400" b="1" dirty="0">
                <a:latin typeface="Book Antiqua" pitchFamily="18" charset="0"/>
              </a:rPr>
              <a:t>Avoid any extension of the study period upon return to take additional exams</a:t>
            </a:r>
          </a:p>
          <a:p>
            <a:pPr>
              <a:spcBef>
                <a:spcPts val="1800"/>
              </a:spcBef>
            </a:pPr>
            <a:r>
              <a:rPr lang="en-US" sz="2400" b="1" dirty="0">
                <a:latin typeface="Book Antiqua" pitchFamily="18" charset="0"/>
              </a:rPr>
              <a:t>Recognize, disseminate and embed the learning outcomes of the staff mobility </a:t>
            </a:r>
          </a:p>
          <a:p>
            <a:pPr>
              <a:spcBef>
                <a:spcPts val="1800"/>
              </a:spcBef>
            </a:pPr>
            <a:r>
              <a:rPr lang="en-US" sz="2400" b="1" dirty="0">
                <a:latin typeface="Book Antiqua" pitchFamily="18" charset="0"/>
              </a:rPr>
              <a:t>Solicit the individuals to fill in the Participant Report before the end of mobility (for students) and right after the end of mobility (for staff)</a:t>
            </a:r>
          </a:p>
        </p:txBody>
      </p:sp>
    </p:spTree>
    <p:extLst>
      <p:ext uri="{BB962C8B-B14F-4D97-AF65-F5344CB8AC3E}">
        <p14:creationId xmlns:p14="http://schemas.microsoft.com/office/powerpoint/2010/main" val="2173802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cxnSp>
        <p:nvCxnSpPr>
          <p:cNvPr id="7" name="Straight Connector 6"/>
          <p:cNvCxnSpPr/>
          <p:nvPr/>
        </p:nvCxnSpPr>
        <p:spPr>
          <a:xfrm>
            <a:off x="0" y="7239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9" name="Slide Number Placeholder 8"/>
          <p:cNvSpPr>
            <a:spLocks noGrp="1"/>
          </p:cNvSpPr>
          <p:nvPr>
            <p:ph type="sldNum" sz="quarter" idx="12"/>
          </p:nvPr>
        </p:nvSpPr>
        <p:spPr/>
        <p:txBody>
          <a:bodyPr/>
          <a:lstStyle/>
          <a:p>
            <a:fld id="{B6F15528-21DE-4FAA-801E-634DDDAF4B2B}" type="slidenum">
              <a:rPr lang="en-US" smtClean="0"/>
              <a:pPr/>
              <a:t>12</a:t>
            </a:fld>
            <a:endParaRPr lang="en-US"/>
          </a:p>
        </p:txBody>
      </p:sp>
      <p:pic>
        <p:nvPicPr>
          <p:cNvPr id="11" name="Picture 10" descr="final_color.jpg"/>
          <p:cNvPicPr>
            <a:picLocks noChangeAspect="1"/>
          </p:cNvPicPr>
          <p:nvPr/>
        </p:nvPicPr>
        <p:blipFill>
          <a:blip r:embed="rId2" cstate="print"/>
          <a:stretch>
            <a:fillRect/>
          </a:stretch>
        </p:blipFill>
        <p:spPr>
          <a:xfrm>
            <a:off x="0" y="0"/>
            <a:ext cx="1447800" cy="685800"/>
          </a:xfrm>
          <a:prstGeom prst="rect">
            <a:avLst/>
          </a:prstGeom>
        </p:spPr>
      </p:pic>
      <p:pic>
        <p:nvPicPr>
          <p:cNvPr id="12" name="Picture 11" descr="eu_flag_co_funded_pos_[rgb]_right.jpg"/>
          <p:cNvPicPr/>
          <p:nvPr/>
        </p:nvPicPr>
        <p:blipFill>
          <a:blip r:embed="rId3" cstate="print"/>
          <a:stretch>
            <a:fillRect/>
          </a:stretch>
        </p:blipFill>
        <p:spPr>
          <a:xfrm>
            <a:off x="7467600" y="152400"/>
            <a:ext cx="1676400" cy="409575"/>
          </a:xfrm>
          <a:prstGeom prst="rect">
            <a:avLst/>
          </a:prstGeom>
        </p:spPr>
      </p:pic>
      <p:sp>
        <p:nvSpPr>
          <p:cNvPr id="10" name="Title 1"/>
          <p:cNvSpPr>
            <a:spLocks noGrp="1"/>
          </p:cNvSpPr>
          <p:nvPr>
            <p:ph type="title"/>
          </p:nvPr>
        </p:nvSpPr>
        <p:spPr>
          <a:xfrm>
            <a:off x="152400" y="685800"/>
            <a:ext cx="8686800" cy="749300"/>
          </a:xfrm>
        </p:spPr>
        <p:txBody>
          <a:bodyPr>
            <a:normAutofit/>
          </a:bodyPr>
          <a:lstStyle/>
          <a:p>
            <a:r>
              <a:rPr lang="en-US" sz="3600" b="1" dirty="0">
                <a:solidFill>
                  <a:srgbClr val="002060"/>
                </a:solidFill>
                <a:latin typeface="Book Antiqua" panose="02040602050305030304" pitchFamily="18" charset="0"/>
              </a:rPr>
              <a:t>Financial Management </a:t>
            </a:r>
            <a:r>
              <a:rPr lang="en-US" sz="3600" dirty="0">
                <a:solidFill>
                  <a:srgbClr val="002060"/>
                </a:solidFill>
                <a:latin typeface="Book Antiqua" panose="02040602050305030304" pitchFamily="18" charset="0"/>
              </a:rPr>
              <a:t>– </a:t>
            </a:r>
            <a:r>
              <a:rPr lang="en-US" sz="3600" dirty="0">
                <a:solidFill>
                  <a:schemeClr val="accent6">
                    <a:lumMod val="50000"/>
                  </a:schemeClr>
                </a:solidFill>
                <a:latin typeface="Book Antiqua" panose="02040602050305030304" pitchFamily="18" charset="0"/>
              </a:rPr>
              <a:t>basic principles</a:t>
            </a:r>
            <a:endParaRPr lang="bs-Latn-BA" sz="3600" dirty="0">
              <a:solidFill>
                <a:schemeClr val="accent6">
                  <a:lumMod val="50000"/>
                </a:schemeClr>
              </a:solidFill>
              <a:latin typeface="Book Antiqua" panose="02040602050305030304" pitchFamily="18" charset="0"/>
            </a:endParaRPr>
          </a:p>
        </p:txBody>
      </p:sp>
      <p:sp>
        <p:nvSpPr>
          <p:cNvPr id="13" name="Content Placeholder 10"/>
          <p:cNvSpPr>
            <a:spLocks noGrp="1"/>
          </p:cNvSpPr>
          <p:nvPr>
            <p:ph idx="1"/>
          </p:nvPr>
        </p:nvSpPr>
        <p:spPr>
          <a:xfrm>
            <a:off x="457200" y="1600200"/>
            <a:ext cx="8305800" cy="4495800"/>
          </a:xfrm>
        </p:spPr>
        <p:txBody>
          <a:bodyPr>
            <a:normAutofit/>
          </a:bodyPr>
          <a:lstStyle/>
          <a:p>
            <a:pPr>
              <a:spcBef>
                <a:spcPts val="1800"/>
              </a:spcBef>
            </a:pPr>
            <a:r>
              <a:rPr lang="en-US" sz="2400" b="1" dirty="0">
                <a:latin typeface="Book Antiqua" pitchFamily="18" charset="0"/>
              </a:rPr>
              <a:t>The budget granted for the CBHE project and the one granted for the SMS must be kept separated</a:t>
            </a:r>
          </a:p>
          <a:p>
            <a:pPr>
              <a:spcBef>
                <a:spcPts val="1800"/>
              </a:spcBef>
            </a:pPr>
            <a:r>
              <a:rPr lang="en-US" sz="2400" b="1" dirty="0">
                <a:latin typeface="Book Antiqua" pitchFamily="18" charset="0"/>
              </a:rPr>
              <a:t>The SMS funds are aimed at covering two types of costs - the </a:t>
            </a:r>
            <a:r>
              <a:rPr lang="en-US" sz="2400" b="1" u="sng" dirty="0">
                <a:latin typeface="Book Antiqua" pitchFamily="18" charset="0"/>
              </a:rPr>
              <a:t>subsistence and travel costs</a:t>
            </a:r>
          </a:p>
          <a:p>
            <a:pPr>
              <a:spcBef>
                <a:spcPts val="1800"/>
              </a:spcBef>
            </a:pPr>
            <a:r>
              <a:rPr lang="en-US" sz="2400" b="1" dirty="0">
                <a:latin typeface="Book Antiqua" pitchFamily="18" charset="0"/>
              </a:rPr>
              <a:t>Individuals cannot benefit at the same time from SMS support and Erasmus+ ICM (Key Action 1) </a:t>
            </a:r>
          </a:p>
          <a:p>
            <a:pPr>
              <a:spcBef>
                <a:spcPts val="1800"/>
              </a:spcBef>
            </a:pPr>
            <a:r>
              <a:rPr lang="en-US" sz="2400" b="1" dirty="0">
                <a:latin typeface="Book Antiqua" pitchFamily="18" charset="0"/>
              </a:rPr>
              <a:t>Students selected must be exempted from paying fees for tuition, registration, examinations and access to laboratory and library facilities at the receiving institution</a:t>
            </a:r>
          </a:p>
        </p:txBody>
      </p:sp>
    </p:spTree>
    <p:extLst>
      <p:ext uri="{BB962C8B-B14F-4D97-AF65-F5344CB8AC3E}">
        <p14:creationId xmlns:p14="http://schemas.microsoft.com/office/powerpoint/2010/main" val="2173802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cxnSp>
        <p:nvCxnSpPr>
          <p:cNvPr id="7" name="Straight Connector 6"/>
          <p:cNvCxnSpPr/>
          <p:nvPr/>
        </p:nvCxnSpPr>
        <p:spPr>
          <a:xfrm>
            <a:off x="0" y="7239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9" name="Slide Number Placeholder 8"/>
          <p:cNvSpPr>
            <a:spLocks noGrp="1"/>
          </p:cNvSpPr>
          <p:nvPr>
            <p:ph type="sldNum" sz="quarter" idx="12"/>
          </p:nvPr>
        </p:nvSpPr>
        <p:spPr/>
        <p:txBody>
          <a:bodyPr/>
          <a:lstStyle/>
          <a:p>
            <a:fld id="{B6F15528-21DE-4FAA-801E-634DDDAF4B2B}" type="slidenum">
              <a:rPr lang="en-US" smtClean="0"/>
              <a:pPr/>
              <a:t>13</a:t>
            </a:fld>
            <a:endParaRPr lang="en-US"/>
          </a:p>
        </p:txBody>
      </p:sp>
      <p:pic>
        <p:nvPicPr>
          <p:cNvPr id="11" name="Picture 10" descr="final_color.jpg"/>
          <p:cNvPicPr>
            <a:picLocks noChangeAspect="1"/>
          </p:cNvPicPr>
          <p:nvPr/>
        </p:nvPicPr>
        <p:blipFill>
          <a:blip r:embed="rId2" cstate="print"/>
          <a:stretch>
            <a:fillRect/>
          </a:stretch>
        </p:blipFill>
        <p:spPr>
          <a:xfrm>
            <a:off x="0" y="0"/>
            <a:ext cx="1447800" cy="685800"/>
          </a:xfrm>
          <a:prstGeom prst="rect">
            <a:avLst/>
          </a:prstGeom>
        </p:spPr>
      </p:pic>
      <p:pic>
        <p:nvPicPr>
          <p:cNvPr id="12" name="Picture 11" descr="eu_flag_co_funded_pos_[rgb]_right.jpg"/>
          <p:cNvPicPr/>
          <p:nvPr/>
        </p:nvPicPr>
        <p:blipFill>
          <a:blip r:embed="rId3" cstate="print"/>
          <a:stretch>
            <a:fillRect/>
          </a:stretch>
        </p:blipFill>
        <p:spPr>
          <a:xfrm>
            <a:off x="7467600" y="152400"/>
            <a:ext cx="1676400" cy="409575"/>
          </a:xfrm>
          <a:prstGeom prst="rect">
            <a:avLst/>
          </a:prstGeom>
        </p:spPr>
      </p:pic>
      <p:sp>
        <p:nvSpPr>
          <p:cNvPr id="10" name="Title 1"/>
          <p:cNvSpPr>
            <a:spLocks noGrp="1"/>
          </p:cNvSpPr>
          <p:nvPr>
            <p:ph type="title"/>
          </p:nvPr>
        </p:nvSpPr>
        <p:spPr>
          <a:xfrm>
            <a:off x="152400" y="685800"/>
            <a:ext cx="8686800" cy="749300"/>
          </a:xfrm>
        </p:spPr>
        <p:txBody>
          <a:bodyPr>
            <a:normAutofit/>
          </a:bodyPr>
          <a:lstStyle/>
          <a:p>
            <a:r>
              <a:rPr lang="en-US" sz="3600" dirty="0">
                <a:solidFill>
                  <a:srgbClr val="002060"/>
                </a:solidFill>
                <a:latin typeface="Book Antiqua" panose="02040602050305030304" pitchFamily="18" charset="0"/>
              </a:rPr>
              <a:t>Subsistence costs – </a:t>
            </a:r>
            <a:r>
              <a:rPr lang="en-US" sz="3600" dirty="0">
                <a:solidFill>
                  <a:schemeClr val="accent6">
                    <a:lumMod val="50000"/>
                  </a:schemeClr>
                </a:solidFill>
                <a:latin typeface="Book Antiqua" panose="02040602050305030304" pitchFamily="18" charset="0"/>
              </a:rPr>
              <a:t>students and staff </a:t>
            </a:r>
            <a:endParaRPr lang="bs-Latn-BA" sz="3600" dirty="0">
              <a:solidFill>
                <a:schemeClr val="accent6">
                  <a:lumMod val="50000"/>
                </a:schemeClr>
              </a:solidFill>
              <a:latin typeface="Book Antiqua" panose="02040602050305030304" pitchFamily="18" charset="0"/>
            </a:endParaRPr>
          </a:p>
        </p:txBody>
      </p:sp>
      <p:sp>
        <p:nvSpPr>
          <p:cNvPr id="13" name="Content Placeholder 10"/>
          <p:cNvSpPr>
            <a:spLocks noGrp="1"/>
          </p:cNvSpPr>
          <p:nvPr>
            <p:ph idx="1"/>
          </p:nvPr>
        </p:nvSpPr>
        <p:spPr>
          <a:xfrm>
            <a:off x="457200" y="1600200"/>
            <a:ext cx="8382000" cy="4495800"/>
          </a:xfrm>
        </p:spPr>
        <p:txBody>
          <a:bodyPr>
            <a:normAutofit fontScale="92500" lnSpcReduction="10000"/>
          </a:bodyPr>
          <a:lstStyle/>
          <a:p>
            <a:pPr>
              <a:spcBef>
                <a:spcPts val="1800"/>
              </a:spcBef>
              <a:buNone/>
            </a:pPr>
            <a:r>
              <a:rPr lang="en-US" sz="2400" b="1" u="sng" dirty="0">
                <a:latin typeface="Book Antiqua" pitchFamily="18" charset="0"/>
              </a:rPr>
              <a:t>Subsistence costs for students</a:t>
            </a:r>
            <a:endParaRPr lang="en-US" sz="2400" b="1" dirty="0">
              <a:latin typeface="Book Antiqua" pitchFamily="18" charset="0"/>
            </a:endParaRPr>
          </a:p>
          <a:p>
            <a:pPr marL="182880" indent="-182880">
              <a:spcBef>
                <a:spcPts val="600"/>
              </a:spcBef>
            </a:pPr>
            <a:r>
              <a:rPr lang="en-US" sz="2400" b="1" dirty="0">
                <a:latin typeface="Book Antiqua" pitchFamily="18" charset="0"/>
              </a:rPr>
              <a:t>The amount must be paid in full and directly to the student concerned</a:t>
            </a:r>
            <a:endParaRPr lang="en-US" sz="2400" b="1" u="sng" dirty="0">
              <a:latin typeface="Book Antiqua" pitchFamily="18" charset="0"/>
            </a:endParaRPr>
          </a:p>
          <a:p>
            <a:pPr marL="182880" indent="-182880">
              <a:spcBef>
                <a:spcPts val="600"/>
              </a:spcBef>
            </a:pPr>
            <a:r>
              <a:rPr lang="en-US" sz="2400" b="1" dirty="0">
                <a:latin typeface="Book Antiqua" pitchFamily="18" charset="0"/>
              </a:rPr>
              <a:t>Consortia are strongly recommended to manage their SMS grants in an account in </a:t>
            </a:r>
            <a:r>
              <a:rPr lang="sr-Latn-RS" sz="2400" b="1" dirty="0" err="1">
                <a:latin typeface="Book Antiqua" pitchFamily="18" charset="0"/>
              </a:rPr>
              <a:t>E</a:t>
            </a:r>
            <a:r>
              <a:rPr lang="en-US" sz="2400" b="1" dirty="0" err="1">
                <a:latin typeface="Book Antiqua" pitchFamily="18" charset="0"/>
              </a:rPr>
              <a:t>uros</a:t>
            </a:r>
            <a:endParaRPr lang="en-US" sz="2400" b="1" dirty="0">
              <a:latin typeface="Book Antiqua" pitchFamily="18" charset="0"/>
            </a:endParaRPr>
          </a:p>
          <a:p>
            <a:pPr>
              <a:spcBef>
                <a:spcPts val="2400"/>
              </a:spcBef>
              <a:buNone/>
            </a:pPr>
            <a:r>
              <a:rPr lang="en-US" sz="2400" b="1" u="sng" dirty="0">
                <a:latin typeface="Book Antiqua" pitchFamily="18" charset="0"/>
              </a:rPr>
              <a:t>Subsistence costs for staff</a:t>
            </a:r>
            <a:endParaRPr lang="en-US" sz="2400" b="1" dirty="0">
              <a:latin typeface="Book Antiqua" pitchFamily="18" charset="0"/>
            </a:endParaRPr>
          </a:p>
          <a:p>
            <a:pPr marL="182880" indent="0">
              <a:spcBef>
                <a:spcPts val="600"/>
              </a:spcBef>
              <a:buNone/>
            </a:pPr>
            <a:r>
              <a:rPr lang="en-US" sz="2400" dirty="0">
                <a:latin typeface="Book Antiqua" pitchFamily="18" charset="0"/>
              </a:rPr>
              <a:t>Beneficiary </a:t>
            </a:r>
            <a:r>
              <a:rPr lang="en-US" sz="2400" dirty="0" err="1">
                <a:latin typeface="Book Antiqua" pitchFamily="18" charset="0"/>
              </a:rPr>
              <a:t>organisation</a:t>
            </a:r>
            <a:r>
              <a:rPr lang="en-US" sz="2400" dirty="0">
                <a:latin typeface="Book Antiqua" pitchFamily="18" charset="0"/>
              </a:rPr>
              <a:t> in accordance with their institutional practice may decide to either:</a:t>
            </a:r>
          </a:p>
          <a:p>
            <a:pPr marL="182880" indent="-182880">
              <a:spcBef>
                <a:spcPts val="600"/>
              </a:spcBef>
            </a:pPr>
            <a:r>
              <a:rPr lang="en-US" sz="2400" b="1" dirty="0">
                <a:latin typeface="Book Antiqua" pitchFamily="18" charset="0"/>
              </a:rPr>
              <a:t>Provide the amount directly to the staff members concerned or</a:t>
            </a:r>
          </a:p>
          <a:p>
            <a:pPr marL="182880" indent="-182880">
              <a:spcBef>
                <a:spcPts val="600"/>
              </a:spcBef>
            </a:pPr>
            <a:r>
              <a:rPr lang="en-US" sz="2400" b="1" dirty="0">
                <a:latin typeface="Book Antiqua" pitchFamily="18" charset="0"/>
              </a:rPr>
              <a:t>Provide the participant with direct provision of the required services (payment of the hotel stay, subsistence, local transportation, personal or optional health insurance, etc.)</a:t>
            </a:r>
          </a:p>
        </p:txBody>
      </p:sp>
    </p:spTree>
    <p:extLst>
      <p:ext uri="{BB962C8B-B14F-4D97-AF65-F5344CB8AC3E}">
        <p14:creationId xmlns:p14="http://schemas.microsoft.com/office/powerpoint/2010/main" val="2173802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cxnSp>
        <p:nvCxnSpPr>
          <p:cNvPr id="7" name="Straight Connector 6"/>
          <p:cNvCxnSpPr/>
          <p:nvPr/>
        </p:nvCxnSpPr>
        <p:spPr>
          <a:xfrm>
            <a:off x="0" y="7239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9" name="Slide Number Placeholder 8"/>
          <p:cNvSpPr>
            <a:spLocks noGrp="1"/>
          </p:cNvSpPr>
          <p:nvPr>
            <p:ph type="sldNum" sz="quarter" idx="12"/>
          </p:nvPr>
        </p:nvSpPr>
        <p:spPr/>
        <p:txBody>
          <a:bodyPr/>
          <a:lstStyle/>
          <a:p>
            <a:fld id="{B6F15528-21DE-4FAA-801E-634DDDAF4B2B}" type="slidenum">
              <a:rPr lang="en-US" smtClean="0"/>
              <a:pPr/>
              <a:t>14</a:t>
            </a:fld>
            <a:endParaRPr lang="en-US"/>
          </a:p>
        </p:txBody>
      </p:sp>
      <p:pic>
        <p:nvPicPr>
          <p:cNvPr id="11" name="Picture 10" descr="final_color.jpg"/>
          <p:cNvPicPr>
            <a:picLocks noChangeAspect="1"/>
          </p:cNvPicPr>
          <p:nvPr/>
        </p:nvPicPr>
        <p:blipFill>
          <a:blip r:embed="rId2" cstate="print"/>
          <a:stretch>
            <a:fillRect/>
          </a:stretch>
        </p:blipFill>
        <p:spPr>
          <a:xfrm>
            <a:off x="0" y="0"/>
            <a:ext cx="1447800" cy="685800"/>
          </a:xfrm>
          <a:prstGeom prst="rect">
            <a:avLst/>
          </a:prstGeom>
        </p:spPr>
      </p:pic>
      <p:pic>
        <p:nvPicPr>
          <p:cNvPr id="12" name="Picture 11" descr="eu_flag_co_funded_pos_[rgb]_right.jpg"/>
          <p:cNvPicPr/>
          <p:nvPr/>
        </p:nvPicPr>
        <p:blipFill>
          <a:blip r:embed="rId3" cstate="print"/>
          <a:stretch>
            <a:fillRect/>
          </a:stretch>
        </p:blipFill>
        <p:spPr>
          <a:xfrm>
            <a:off x="7467600" y="152400"/>
            <a:ext cx="1676400" cy="409575"/>
          </a:xfrm>
          <a:prstGeom prst="rect">
            <a:avLst/>
          </a:prstGeom>
        </p:spPr>
      </p:pic>
      <p:sp>
        <p:nvSpPr>
          <p:cNvPr id="10" name="Title 1"/>
          <p:cNvSpPr>
            <a:spLocks noGrp="1"/>
          </p:cNvSpPr>
          <p:nvPr>
            <p:ph type="title"/>
          </p:nvPr>
        </p:nvSpPr>
        <p:spPr>
          <a:xfrm>
            <a:off x="152400" y="685800"/>
            <a:ext cx="8686800" cy="749300"/>
          </a:xfrm>
        </p:spPr>
        <p:txBody>
          <a:bodyPr>
            <a:normAutofit/>
          </a:bodyPr>
          <a:lstStyle/>
          <a:p>
            <a:r>
              <a:rPr lang="en-US" sz="3600" b="1" dirty="0">
                <a:solidFill>
                  <a:srgbClr val="002060"/>
                </a:solidFill>
                <a:latin typeface="Book Antiqua" panose="02040602050305030304" pitchFamily="18" charset="0"/>
              </a:rPr>
              <a:t>Modification of the mobility scheme</a:t>
            </a:r>
            <a:endParaRPr lang="bs-Latn-BA" sz="3600" dirty="0">
              <a:solidFill>
                <a:schemeClr val="accent6">
                  <a:lumMod val="50000"/>
                </a:schemeClr>
              </a:solidFill>
              <a:latin typeface="Book Antiqua" panose="02040602050305030304" pitchFamily="18" charset="0"/>
            </a:endParaRPr>
          </a:p>
        </p:txBody>
      </p:sp>
      <p:sp>
        <p:nvSpPr>
          <p:cNvPr id="13" name="Content Placeholder 10"/>
          <p:cNvSpPr>
            <a:spLocks noGrp="1"/>
          </p:cNvSpPr>
          <p:nvPr>
            <p:ph idx="1"/>
          </p:nvPr>
        </p:nvSpPr>
        <p:spPr>
          <a:xfrm>
            <a:off x="228600" y="1600200"/>
            <a:ext cx="8763000" cy="4495800"/>
          </a:xfrm>
        </p:spPr>
        <p:txBody>
          <a:bodyPr>
            <a:normAutofit/>
          </a:bodyPr>
          <a:lstStyle/>
          <a:p>
            <a:pPr marL="0" indent="0">
              <a:spcBef>
                <a:spcPts val="1800"/>
              </a:spcBef>
              <a:buNone/>
            </a:pPr>
            <a:r>
              <a:rPr lang="en-US" sz="2300" dirty="0">
                <a:latin typeface="Book Antiqua" pitchFamily="18" charset="0"/>
              </a:rPr>
              <a:t>Regardless of the duration, the </a:t>
            </a:r>
            <a:r>
              <a:rPr lang="en-US" sz="2300" b="1" dirty="0">
                <a:latin typeface="Book Antiqua" pitchFamily="18" charset="0"/>
              </a:rPr>
              <a:t>minimum number </a:t>
            </a:r>
            <a:r>
              <a:rPr lang="en-US" sz="2300" dirty="0">
                <a:latin typeface="Book Antiqua" pitchFamily="18" charset="0"/>
              </a:rPr>
              <a:t>of students and staff members from Partner Countries and </a:t>
            </a:r>
            <a:r>
              <a:rPr lang="en-US" sz="2300" dirty="0" err="1">
                <a:latin typeface="Book Antiqua" pitchFamily="18" charset="0"/>
              </a:rPr>
              <a:t>Programme</a:t>
            </a:r>
            <a:r>
              <a:rPr lang="en-US" sz="2300" dirty="0">
                <a:latin typeface="Book Antiqua" pitchFamily="18" charset="0"/>
              </a:rPr>
              <a:t> Countries as foreseen in the original proposal </a:t>
            </a:r>
            <a:r>
              <a:rPr lang="en-US" sz="2300" b="1" dirty="0">
                <a:latin typeface="Book Antiqua" pitchFamily="18" charset="0"/>
              </a:rPr>
              <a:t>must be respected</a:t>
            </a:r>
            <a:r>
              <a:rPr lang="en-US" sz="2300" dirty="0">
                <a:latin typeface="Book Antiqua" pitchFamily="18" charset="0"/>
              </a:rPr>
              <a:t>!</a:t>
            </a:r>
          </a:p>
          <a:p>
            <a:pPr marL="0" indent="0">
              <a:spcBef>
                <a:spcPts val="1800"/>
              </a:spcBef>
              <a:buNone/>
            </a:pPr>
            <a:r>
              <a:rPr lang="en-US" sz="2300" dirty="0">
                <a:latin typeface="Book Antiqua" pitchFamily="18" charset="0"/>
              </a:rPr>
              <a:t>The figures and the budget allocation for each of the 4 categories are indicated in the Estimated Budget of the Action, Annex III of the CBHE Grant Agreement (GA). Modification is allowed if:  </a:t>
            </a:r>
            <a:r>
              <a:rPr lang="en-US" sz="2400" dirty="0">
                <a:latin typeface="Book Antiqua" pitchFamily="18" charset="0"/>
              </a:rPr>
              <a:t> </a:t>
            </a:r>
            <a:endParaRPr lang="en-US" sz="2400" b="1" u="sng" dirty="0">
              <a:latin typeface="Book Antiqua" pitchFamily="18" charset="0"/>
            </a:endParaRPr>
          </a:p>
          <a:p>
            <a:pPr marL="137160" indent="-137160">
              <a:spcBef>
                <a:spcPts val="1200"/>
              </a:spcBef>
            </a:pPr>
            <a:r>
              <a:rPr lang="en-US" sz="2400" dirty="0">
                <a:latin typeface="Book Antiqua" pitchFamily="18" charset="0"/>
              </a:rPr>
              <a:t>it does not affect the minimum number of </a:t>
            </a:r>
            <a:r>
              <a:rPr lang="en-US" sz="2400" dirty="0" err="1">
                <a:latin typeface="Book Antiqua" pitchFamily="18" charset="0"/>
              </a:rPr>
              <a:t>mobilities</a:t>
            </a:r>
            <a:r>
              <a:rPr lang="en-US" sz="2400" dirty="0">
                <a:latin typeface="Book Antiqua" pitchFamily="18" charset="0"/>
              </a:rPr>
              <a:t> foreseen</a:t>
            </a:r>
          </a:p>
          <a:p>
            <a:pPr marL="137160" indent="-137160">
              <a:spcBef>
                <a:spcPts val="1200"/>
              </a:spcBef>
            </a:pPr>
            <a:r>
              <a:rPr lang="en-US" sz="2400" dirty="0">
                <a:latin typeface="Book Antiqua" pitchFamily="18" charset="0"/>
              </a:rPr>
              <a:t>the change in the amount of the budget indicated in the GA for one or more mobility categories does not exceed 10%, and</a:t>
            </a:r>
          </a:p>
          <a:p>
            <a:pPr marL="137160" indent="-137160">
              <a:spcBef>
                <a:spcPts val="1200"/>
              </a:spcBef>
            </a:pPr>
            <a:r>
              <a:rPr lang="en-US" sz="2400" dirty="0">
                <a:latin typeface="Book Antiqua" pitchFamily="18" charset="0"/>
              </a:rPr>
              <a:t>the total estimated budget indicated in the GA is not exceeded </a:t>
            </a:r>
          </a:p>
        </p:txBody>
      </p:sp>
    </p:spTree>
    <p:extLst>
      <p:ext uri="{BB962C8B-B14F-4D97-AF65-F5344CB8AC3E}">
        <p14:creationId xmlns:p14="http://schemas.microsoft.com/office/powerpoint/2010/main" val="2173802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cxnSp>
        <p:nvCxnSpPr>
          <p:cNvPr id="7" name="Straight Connector 6"/>
          <p:cNvCxnSpPr/>
          <p:nvPr/>
        </p:nvCxnSpPr>
        <p:spPr>
          <a:xfrm>
            <a:off x="0" y="7239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9" name="Slide Number Placeholder 8"/>
          <p:cNvSpPr>
            <a:spLocks noGrp="1"/>
          </p:cNvSpPr>
          <p:nvPr>
            <p:ph type="sldNum" sz="quarter" idx="12"/>
          </p:nvPr>
        </p:nvSpPr>
        <p:spPr/>
        <p:txBody>
          <a:bodyPr/>
          <a:lstStyle/>
          <a:p>
            <a:fld id="{B6F15528-21DE-4FAA-801E-634DDDAF4B2B}" type="slidenum">
              <a:rPr lang="en-US" smtClean="0"/>
              <a:pPr/>
              <a:t>15</a:t>
            </a:fld>
            <a:endParaRPr lang="en-US"/>
          </a:p>
        </p:txBody>
      </p:sp>
      <p:pic>
        <p:nvPicPr>
          <p:cNvPr id="11" name="Picture 10" descr="final_color.jpg"/>
          <p:cNvPicPr>
            <a:picLocks noChangeAspect="1"/>
          </p:cNvPicPr>
          <p:nvPr/>
        </p:nvPicPr>
        <p:blipFill>
          <a:blip r:embed="rId2" cstate="print"/>
          <a:stretch>
            <a:fillRect/>
          </a:stretch>
        </p:blipFill>
        <p:spPr>
          <a:xfrm>
            <a:off x="0" y="0"/>
            <a:ext cx="1447800" cy="685800"/>
          </a:xfrm>
          <a:prstGeom prst="rect">
            <a:avLst/>
          </a:prstGeom>
        </p:spPr>
      </p:pic>
      <p:pic>
        <p:nvPicPr>
          <p:cNvPr id="12" name="Picture 11" descr="eu_flag_co_funded_pos_[rgb]_right.jpg"/>
          <p:cNvPicPr/>
          <p:nvPr/>
        </p:nvPicPr>
        <p:blipFill>
          <a:blip r:embed="rId3" cstate="print"/>
          <a:stretch>
            <a:fillRect/>
          </a:stretch>
        </p:blipFill>
        <p:spPr>
          <a:xfrm>
            <a:off x="7467600" y="152400"/>
            <a:ext cx="1676400" cy="409575"/>
          </a:xfrm>
          <a:prstGeom prst="rect">
            <a:avLst/>
          </a:prstGeom>
        </p:spPr>
      </p:pic>
      <p:sp>
        <p:nvSpPr>
          <p:cNvPr id="10" name="Title 1"/>
          <p:cNvSpPr>
            <a:spLocks noGrp="1"/>
          </p:cNvSpPr>
          <p:nvPr>
            <p:ph type="title"/>
          </p:nvPr>
        </p:nvSpPr>
        <p:spPr>
          <a:xfrm>
            <a:off x="152400" y="685800"/>
            <a:ext cx="8686800" cy="749300"/>
          </a:xfrm>
        </p:spPr>
        <p:txBody>
          <a:bodyPr>
            <a:normAutofit/>
          </a:bodyPr>
          <a:lstStyle/>
          <a:p>
            <a:r>
              <a:rPr lang="en-US" sz="3600" b="1" dirty="0">
                <a:solidFill>
                  <a:srgbClr val="002060"/>
                </a:solidFill>
                <a:latin typeface="Book Antiqua" panose="02040602050305030304" pitchFamily="18" charset="0"/>
              </a:rPr>
              <a:t>Documents inventory</a:t>
            </a:r>
            <a:endParaRPr lang="bs-Latn-BA" sz="3600" b="1" dirty="0">
              <a:solidFill>
                <a:schemeClr val="accent6">
                  <a:lumMod val="50000"/>
                </a:schemeClr>
              </a:solidFill>
              <a:latin typeface="Book Antiqua" panose="02040602050305030304" pitchFamily="18" charset="0"/>
            </a:endParaRPr>
          </a:p>
        </p:txBody>
      </p:sp>
      <p:pic>
        <p:nvPicPr>
          <p:cNvPr id="13" name="Picture 2"/>
          <p:cNvPicPr>
            <a:picLocks noChangeAspect="1" noChangeArrowheads="1"/>
          </p:cNvPicPr>
          <p:nvPr/>
        </p:nvPicPr>
        <p:blipFill>
          <a:blip r:embed="rId4" cstate="print"/>
          <a:srcRect l="4366" t="28169" r="3944" b="12676"/>
          <a:stretch>
            <a:fillRect/>
          </a:stretch>
        </p:blipFill>
        <p:spPr bwMode="auto">
          <a:xfrm>
            <a:off x="152400" y="1295400"/>
            <a:ext cx="8839200" cy="4419600"/>
          </a:xfrm>
          <a:prstGeom prst="rect">
            <a:avLst/>
          </a:prstGeom>
          <a:noFill/>
          <a:ln w="9525">
            <a:noFill/>
            <a:miter lim="800000"/>
            <a:headEnd/>
            <a:tailEnd/>
          </a:ln>
        </p:spPr>
      </p:pic>
      <p:sp>
        <p:nvSpPr>
          <p:cNvPr id="4" name="TextBox 3"/>
          <p:cNvSpPr txBox="1"/>
          <p:nvPr/>
        </p:nvSpPr>
        <p:spPr>
          <a:xfrm>
            <a:off x="457200" y="5715000"/>
            <a:ext cx="6177973" cy="923330"/>
          </a:xfrm>
          <a:prstGeom prst="rect">
            <a:avLst/>
          </a:prstGeom>
          <a:noFill/>
        </p:spPr>
        <p:txBody>
          <a:bodyPr wrap="none" rtlCol="0">
            <a:spAutoFit/>
          </a:bodyPr>
          <a:lstStyle/>
          <a:p>
            <a:r>
              <a:rPr lang="sr-Latn-RS" b="1" dirty="0">
                <a:solidFill>
                  <a:srgbClr val="C00000"/>
                </a:solidFill>
              </a:rPr>
              <a:t>ALL PARTNERS:</a:t>
            </a:r>
            <a:r>
              <a:rPr lang="sr-Latn-RS" dirty="0">
                <a:solidFill>
                  <a:srgbClr val="C00000"/>
                </a:solidFill>
              </a:rPr>
              <a:t> </a:t>
            </a:r>
            <a:r>
              <a:rPr lang="sr-Latn-RS" dirty="0"/>
              <a:t>Mobility reports, short impressions with photo</a:t>
            </a:r>
          </a:p>
          <a:p>
            <a:endParaRPr lang="sr-Latn-RS" dirty="0"/>
          </a:p>
          <a:p>
            <a:r>
              <a:rPr lang="sr-Latn-RS" b="1" dirty="0">
                <a:solidFill>
                  <a:srgbClr val="C00000"/>
                </a:solidFill>
              </a:rPr>
              <a:t>WB PARTNERS: </a:t>
            </a:r>
            <a:r>
              <a:rPr lang="sr-Latn-RS" dirty="0"/>
              <a:t>Supporting documents regarding travel and stay</a:t>
            </a:r>
            <a:endParaRPr lang="en-US" dirty="0"/>
          </a:p>
        </p:txBody>
      </p:sp>
    </p:spTree>
    <p:extLst>
      <p:ext uri="{BB962C8B-B14F-4D97-AF65-F5344CB8AC3E}">
        <p14:creationId xmlns:p14="http://schemas.microsoft.com/office/powerpoint/2010/main" val="2173802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514600"/>
            <a:ext cx="8229600" cy="749300"/>
          </a:xfrm>
        </p:spPr>
        <p:txBody>
          <a:bodyPr>
            <a:normAutofit fontScale="90000"/>
          </a:bodyPr>
          <a:lstStyle/>
          <a:p>
            <a:r>
              <a:rPr lang="bs-Latn-BA" dirty="0">
                <a:solidFill>
                  <a:srgbClr val="002060"/>
                </a:solidFill>
                <a:latin typeface="Book Antiqua" panose="02040602050305030304" pitchFamily="18" charset="0"/>
              </a:rPr>
              <a:t>QUESTIONS?</a:t>
            </a:r>
          </a:p>
        </p:txBody>
      </p:sp>
      <p:sp>
        <p:nvSpPr>
          <p:cNvPr id="6" name="Title 1"/>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cxnSp>
        <p:nvCxnSpPr>
          <p:cNvPr id="7" name="Straight Connector 6"/>
          <p:cNvCxnSpPr/>
          <p:nvPr/>
        </p:nvCxnSpPr>
        <p:spPr>
          <a:xfrm>
            <a:off x="0" y="7239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9" name="Slide Number Placeholder 8"/>
          <p:cNvSpPr>
            <a:spLocks noGrp="1"/>
          </p:cNvSpPr>
          <p:nvPr>
            <p:ph type="sldNum" sz="quarter" idx="12"/>
          </p:nvPr>
        </p:nvSpPr>
        <p:spPr/>
        <p:txBody>
          <a:bodyPr/>
          <a:lstStyle/>
          <a:p>
            <a:fld id="{B6F15528-21DE-4FAA-801E-634DDDAF4B2B}" type="slidenum">
              <a:rPr lang="en-US" smtClean="0"/>
              <a:pPr/>
              <a:t>16</a:t>
            </a:fld>
            <a:endParaRPr lang="en-US"/>
          </a:p>
        </p:txBody>
      </p:sp>
      <p:pic>
        <p:nvPicPr>
          <p:cNvPr id="11" name="Picture 10" descr="final_color.jpg"/>
          <p:cNvPicPr>
            <a:picLocks noChangeAspect="1"/>
          </p:cNvPicPr>
          <p:nvPr/>
        </p:nvPicPr>
        <p:blipFill>
          <a:blip r:embed="rId2" cstate="print"/>
          <a:stretch>
            <a:fillRect/>
          </a:stretch>
        </p:blipFill>
        <p:spPr>
          <a:xfrm>
            <a:off x="0" y="0"/>
            <a:ext cx="1447800" cy="685800"/>
          </a:xfrm>
          <a:prstGeom prst="rect">
            <a:avLst/>
          </a:prstGeom>
        </p:spPr>
      </p:pic>
      <p:pic>
        <p:nvPicPr>
          <p:cNvPr id="12" name="Picture 11" descr="eu_flag_co_funded_pos_[rgb]_right.jpg"/>
          <p:cNvPicPr/>
          <p:nvPr/>
        </p:nvPicPr>
        <p:blipFill>
          <a:blip r:embed="rId3" cstate="print"/>
          <a:stretch>
            <a:fillRect/>
          </a:stretch>
        </p:blipFill>
        <p:spPr>
          <a:xfrm>
            <a:off x="7467600" y="152400"/>
            <a:ext cx="1676400" cy="409575"/>
          </a:xfrm>
          <a:prstGeom prst="rect">
            <a:avLst/>
          </a:prstGeom>
        </p:spPr>
      </p:pic>
    </p:spTree>
    <p:extLst>
      <p:ext uri="{BB962C8B-B14F-4D97-AF65-F5344CB8AC3E}">
        <p14:creationId xmlns:p14="http://schemas.microsoft.com/office/powerpoint/2010/main" val="2173802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74700"/>
            <a:ext cx="8229600" cy="749300"/>
          </a:xfrm>
        </p:spPr>
        <p:txBody>
          <a:bodyPr>
            <a:normAutofit fontScale="90000"/>
          </a:bodyPr>
          <a:lstStyle/>
          <a:p>
            <a:endParaRPr lang="bs-Latn-BA" dirty="0">
              <a:solidFill>
                <a:srgbClr val="002060"/>
              </a:solidFill>
              <a:latin typeface="Book Antiqua" panose="02040602050305030304" pitchFamily="18" charset="0"/>
            </a:endParaRPr>
          </a:p>
        </p:txBody>
      </p:sp>
      <p:sp>
        <p:nvSpPr>
          <p:cNvPr id="3" name="Content Placeholder 2"/>
          <p:cNvSpPr>
            <a:spLocks noGrp="1"/>
          </p:cNvSpPr>
          <p:nvPr>
            <p:ph idx="1"/>
          </p:nvPr>
        </p:nvSpPr>
        <p:spPr/>
        <p:txBody>
          <a:bodyPr/>
          <a:lstStyle/>
          <a:p>
            <a:endParaRPr lang="bs-Latn-BA" dirty="0">
              <a:solidFill>
                <a:srgbClr val="002060"/>
              </a:solidFill>
              <a:latin typeface="Book Antiqua" panose="02040602050305030304" pitchFamily="18" charset="0"/>
            </a:endParaRPr>
          </a:p>
        </p:txBody>
      </p:sp>
      <p:sp>
        <p:nvSpPr>
          <p:cNvPr id="6" name="Title 1"/>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cxnSp>
        <p:nvCxnSpPr>
          <p:cNvPr id="7" name="Straight Connector 6"/>
          <p:cNvCxnSpPr/>
          <p:nvPr/>
        </p:nvCxnSpPr>
        <p:spPr>
          <a:xfrm>
            <a:off x="0" y="7239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9" name="Slide Number Placeholder 8"/>
          <p:cNvSpPr>
            <a:spLocks noGrp="1"/>
          </p:cNvSpPr>
          <p:nvPr>
            <p:ph type="sldNum" sz="quarter" idx="12"/>
          </p:nvPr>
        </p:nvSpPr>
        <p:spPr/>
        <p:txBody>
          <a:bodyPr/>
          <a:lstStyle/>
          <a:p>
            <a:fld id="{B6F15528-21DE-4FAA-801E-634DDDAF4B2B}" type="slidenum">
              <a:rPr lang="en-US" smtClean="0"/>
              <a:pPr/>
              <a:t>17</a:t>
            </a:fld>
            <a:endParaRPr lang="en-US"/>
          </a:p>
        </p:txBody>
      </p:sp>
      <p:pic>
        <p:nvPicPr>
          <p:cNvPr id="11" name="Picture 10" descr="final_color.jpg"/>
          <p:cNvPicPr>
            <a:picLocks noChangeAspect="1"/>
          </p:cNvPicPr>
          <p:nvPr/>
        </p:nvPicPr>
        <p:blipFill>
          <a:blip r:embed="rId2" cstate="print"/>
          <a:stretch>
            <a:fillRect/>
          </a:stretch>
        </p:blipFill>
        <p:spPr>
          <a:xfrm>
            <a:off x="0" y="0"/>
            <a:ext cx="1447800" cy="685800"/>
          </a:xfrm>
          <a:prstGeom prst="rect">
            <a:avLst/>
          </a:prstGeom>
        </p:spPr>
      </p:pic>
      <p:pic>
        <p:nvPicPr>
          <p:cNvPr id="12" name="Picture 11" descr="eu_flag_co_funded_pos_[rgb]_right.jpg"/>
          <p:cNvPicPr/>
          <p:nvPr/>
        </p:nvPicPr>
        <p:blipFill>
          <a:blip r:embed="rId3" cstate="print"/>
          <a:stretch>
            <a:fillRect/>
          </a:stretch>
        </p:blipFill>
        <p:spPr>
          <a:xfrm>
            <a:off x="7467600" y="152400"/>
            <a:ext cx="1676400" cy="409575"/>
          </a:xfrm>
          <a:prstGeom prst="rect">
            <a:avLst/>
          </a:prstGeom>
        </p:spPr>
      </p:pic>
    </p:spTree>
    <p:extLst>
      <p:ext uri="{BB962C8B-B14F-4D97-AF65-F5344CB8AC3E}">
        <p14:creationId xmlns:p14="http://schemas.microsoft.com/office/powerpoint/2010/main" val="21738029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74700"/>
            <a:ext cx="8229600" cy="749300"/>
          </a:xfrm>
        </p:spPr>
        <p:txBody>
          <a:bodyPr>
            <a:normAutofit fontScale="90000"/>
          </a:bodyPr>
          <a:lstStyle/>
          <a:p>
            <a:endParaRPr lang="bs-Latn-BA" dirty="0">
              <a:solidFill>
                <a:srgbClr val="002060"/>
              </a:solidFill>
              <a:latin typeface="Book Antiqua" panose="02040602050305030304" pitchFamily="18" charset="0"/>
            </a:endParaRPr>
          </a:p>
        </p:txBody>
      </p:sp>
      <p:sp>
        <p:nvSpPr>
          <p:cNvPr id="3" name="Content Placeholder 2"/>
          <p:cNvSpPr>
            <a:spLocks noGrp="1"/>
          </p:cNvSpPr>
          <p:nvPr>
            <p:ph idx="1"/>
          </p:nvPr>
        </p:nvSpPr>
        <p:spPr/>
        <p:txBody>
          <a:bodyPr/>
          <a:lstStyle/>
          <a:p>
            <a:endParaRPr lang="bs-Latn-BA" dirty="0">
              <a:solidFill>
                <a:srgbClr val="002060"/>
              </a:solidFill>
              <a:latin typeface="Book Antiqua" panose="02040602050305030304" pitchFamily="18" charset="0"/>
            </a:endParaRPr>
          </a:p>
        </p:txBody>
      </p:sp>
      <p:sp>
        <p:nvSpPr>
          <p:cNvPr id="6" name="Title 1"/>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cxnSp>
        <p:nvCxnSpPr>
          <p:cNvPr id="7" name="Straight Connector 6"/>
          <p:cNvCxnSpPr/>
          <p:nvPr/>
        </p:nvCxnSpPr>
        <p:spPr>
          <a:xfrm>
            <a:off x="0" y="7239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9" name="Slide Number Placeholder 8"/>
          <p:cNvSpPr>
            <a:spLocks noGrp="1"/>
          </p:cNvSpPr>
          <p:nvPr>
            <p:ph type="sldNum" sz="quarter" idx="12"/>
          </p:nvPr>
        </p:nvSpPr>
        <p:spPr/>
        <p:txBody>
          <a:bodyPr/>
          <a:lstStyle/>
          <a:p>
            <a:fld id="{B6F15528-21DE-4FAA-801E-634DDDAF4B2B}" type="slidenum">
              <a:rPr lang="en-US" smtClean="0"/>
              <a:pPr/>
              <a:t>18</a:t>
            </a:fld>
            <a:endParaRPr lang="en-US"/>
          </a:p>
        </p:txBody>
      </p:sp>
      <p:pic>
        <p:nvPicPr>
          <p:cNvPr id="11" name="Picture 10" descr="final_color.jpg"/>
          <p:cNvPicPr>
            <a:picLocks noChangeAspect="1"/>
          </p:cNvPicPr>
          <p:nvPr/>
        </p:nvPicPr>
        <p:blipFill>
          <a:blip r:embed="rId2" cstate="print"/>
          <a:stretch>
            <a:fillRect/>
          </a:stretch>
        </p:blipFill>
        <p:spPr>
          <a:xfrm>
            <a:off x="0" y="0"/>
            <a:ext cx="1447800" cy="685800"/>
          </a:xfrm>
          <a:prstGeom prst="rect">
            <a:avLst/>
          </a:prstGeom>
        </p:spPr>
      </p:pic>
      <p:pic>
        <p:nvPicPr>
          <p:cNvPr id="12" name="Picture 11" descr="eu_flag_co_funded_pos_[rgb]_right.jpg"/>
          <p:cNvPicPr/>
          <p:nvPr/>
        </p:nvPicPr>
        <p:blipFill>
          <a:blip r:embed="rId3" cstate="print"/>
          <a:stretch>
            <a:fillRect/>
          </a:stretch>
        </p:blipFill>
        <p:spPr>
          <a:xfrm>
            <a:off x="7467600" y="152400"/>
            <a:ext cx="1676400" cy="409575"/>
          </a:xfrm>
          <a:prstGeom prst="rect">
            <a:avLst/>
          </a:prstGeom>
        </p:spPr>
      </p:pic>
    </p:spTree>
    <p:extLst>
      <p:ext uri="{BB962C8B-B14F-4D97-AF65-F5344CB8AC3E}">
        <p14:creationId xmlns:p14="http://schemas.microsoft.com/office/powerpoint/2010/main" val="2173802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cxnSp>
        <p:nvCxnSpPr>
          <p:cNvPr id="7" name="Straight Connector 6"/>
          <p:cNvCxnSpPr/>
          <p:nvPr/>
        </p:nvCxnSpPr>
        <p:spPr>
          <a:xfrm>
            <a:off x="0" y="7239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9" name="Slide Number Placeholder 8"/>
          <p:cNvSpPr>
            <a:spLocks noGrp="1"/>
          </p:cNvSpPr>
          <p:nvPr>
            <p:ph type="sldNum" sz="quarter" idx="12"/>
          </p:nvPr>
        </p:nvSpPr>
        <p:spPr/>
        <p:txBody>
          <a:bodyPr/>
          <a:lstStyle/>
          <a:p>
            <a:fld id="{B6F15528-21DE-4FAA-801E-634DDDAF4B2B}" type="slidenum">
              <a:rPr lang="en-US" smtClean="0"/>
              <a:pPr/>
              <a:t>2</a:t>
            </a:fld>
            <a:endParaRPr lang="en-US"/>
          </a:p>
        </p:txBody>
      </p:sp>
      <p:pic>
        <p:nvPicPr>
          <p:cNvPr id="11" name="Picture 10" descr="final_color.jpg"/>
          <p:cNvPicPr>
            <a:picLocks noChangeAspect="1"/>
          </p:cNvPicPr>
          <p:nvPr/>
        </p:nvPicPr>
        <p:blipFill>
          <a:blip r:embed="rId2" cstate="print"/>
          <a:stretch>
            <a:fillRect/>
          </a:stretch>
        </p:blipFill>
        <p:spPr>
          <a:xfrm>
            <a:off x="0" y="0"/>
            <a:ext cx="1447800" cy="685800"/>
          </a:xfrm>
          <a:prstGeom prst="rect">
            <a:avLst/>
          </a:prstGeom>
        </p:spPr>
      </p:pic>
      <p:pic>
        <p:nvPicPr>
          <p:cNvPr id="12" name="Picture 11" descr="eu_flag_co_funded_pos_[rgb]_right.jpg"/>
          <p:cNvPicPr/>
          <p:nvPr/>
        </p:nvPicPr>
        <p:blipFill>
          <a:blip r:embed="rId3" cstate="print"/>
          <a:stretch>
            <a:fillRect/>
          </a:stretch>
        </p:blipFill>
        <p:spPr>
          <a:xfrm>
            <a:off x="7467600" y="152400"/>
            <a:ext cx="1676400" cy="409575"/>
          </a:xfrm>
          <a:prstGeom prst="rect">
            <a:avLst/>
          </a:prstGeom>
        </p:spPr>
      </p:pic>
      <p:sp>
        <p:nvSpPr>
          <p:cNvPr id="10" name="Title 1"/>
          <p:cNvSpPr txBox="1">
            <a:spLocks/>
          </p:cNvSpPr>
          <p:nvPr/>
        </p:nvSpPr>
        <p:spPr>
          <a:xfrm>
            <a:off x="457200" y="685800"/>
            <a:ext cx="8229600" cy="7493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600" b="1" dirty="0">
                <a:solidFill>
                  <a:srgbClr val="002060"/>
                </a:solidFill>
                <a:latin typeface="Book Antiqua" panose="02040602050305030304" pitchFamily="18" charset="0"/>
              </a:rPr>
              <a:t>Mobility Scheme </a:t>
            </a:r>
            <a:r>
              <a:rPr lang="en-US" sz="3600" dirty="0">
                <a:solidFill>
                  <a:srgbClr val="002060"/>
                </a:solidFill>
                <a:latin typeface="Book Antiqua" panose="02040602050305030304" pitchFamily="18" charset="0"/>
              </a:rPr>
              <a:t>– </a:t>
            </a:r>
            <a:r>
              <a:rPr lang="en-US" sz="3600" dirty="0">
                <a:solidFill>
                  <a:schemeClr val="accent6">
                    <a:lumMod val="50000"/>
                  </a:schemeClr>
                </a:solidFill>
                <a:latin typeface="Book Antiqua" panose="02040602050305030304" pitchFamily="18" charset="0"/>
              </a:rPr>
              <a:t>main</a:t>
            </a:r>
            <a:r>
              <a:rPr lang="en-US" sz="3600" dirty="0">
                <a:solidFill>
                  <a:srgbClr val="002060"/>
                </a:solidFill>
                <a:latin typeface="Book Antiqua" panose="02040602050305030304" pitchFamily="18" charset="0"/>
              </a:rPr>
              <a:t> </a:t>
            </a:r>
            <a:r>
              <a:rPr lang="en-US" sz="3600" dirty="0">
                <a:solidFill>
                  <a:schemeClr val="accent6">
                    <a:lumMod val="50000"/>
                  </a:schemeClr>
                </a:solidFill>
                <a:latin typeface="Book Antiqua" panose="02040602050305030304" pitchFamily="18" charset="0"/>
              </a:rPr>
              <a:t>phases</a:t>
            </a:r>
            <a:endParaRPr lang="bs-Latn-BA" sz="3600" dirty="0">
              <a:solidFill>
                <a:schemeClr val="accent6">
                  <a:lumMod val="50000"/>
                </a:schemeClr>
              </a:solidFill>
              <a:latin typeface="Book Antiqua" panose="02040602050305030304" pitchFamily="18" charset="0"/>
            </a:endParaRPr>
          </a:p>
        </p:txBody>
      </p:sp>
      <p:pic>
        <p:nvPicPr>
          <p:cNvPr id="13" name="Picture 2"/>
          <p:cNvPicPr>
            <a:picLocks noChangeAspect="1" noChangeArrowheads="1"/>
          </p:cNvPicPr>
          <p:nvPr/>
        </p:nvPicPr>
        <p:blipFill>
          <a:blip r:embed="rId4" cstate="print"/>
          <a:srcRect l="6941" t="33672" r="8246" b="7401"/>
          <a:stretch>
            <a:fillRect/>
          </a:stretch>
        </p:blipFill>
        <p:spPr bwMode="auto">
          <a:xfrm>
            <a:off x="1121229" y="1981200"/>
            <a:ext cx="6792685" cy="3657600"/>
          </a:xfrm>
          <a:prstGeom prst="rect">
            <a:avLst/>
          </a:prstGeom>
          <a:noFill/>
          <a:ln w="9525">
            <a:noFill/>
            <a:miter lim="800000"/>
            <a:headEnd/>
            <a:tailEnd/>
          </a:ln>
        </p:spPr>
      </p:pic>
    </p:spTree>
    <p:extLst>
      <p:ext uri="{BB962C8B-B14F-4D97-AF65-F5344CB8AC3E}">
        <p14:creationId xmlns:p14="http://schemas.microsoft.com/office/powerpoint/2010/main" val="5182875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cxnSp>
        <p:nvCxnSpPr>
          <p:cNvPr id="7" name="Straight Connector 6"/>
          <p:cNvCxnSpPr/>
          <p:nvPr/>
        </p:nvCxnSpPr>
        <p:spPr>
          <a:xfrm>
            <a:off x="0" y="7239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9" name="Slide Number Placeholder 8"/>
          <p:cNvSpPr>
            <a:spLocks noGrp="1"/>
          </p:cNvSpPr>
          <p:nvPr>
            <p:ph type="sldNum" sz="quarter" idx="12"/>
          </p:nvPr>
        </p:nvSpPr>
        <p:spPr/>
        <p:txBody>
          <a:bodyPr/>
          <a:lstStyle/>
          <a:p>
            <a:fld id="{B6F15528-21DE-4FAA-801E-634DDDAF4B2B}" type="slidenum">
              <a:rPr lang="en-US" smtClean="0"/>
              <a:pPr/>
              <a:t>3</a:t>
            </a:fld>
            <a:endParaRPr lang="en-US"/>
          </a:p>
        </p:txBody>
      </p:sp>
      <p:pic>
        <p:nvPicPr>
          <p:cNvPr id="11" name="Picture 10" descr="final_color.jpg"/>
          <p:cNvPicPr>
            <a:picLocks noChangeAspect="1"/>
          </p:cNvPicPr>
          <p:nvPr/>
        </p:nvPicPr>
        <p:blipFill>
          <a:blip r:embed="rId2" cstate="print"/>
          <a:stretch>
            <a:fillRect/>
          </a:stretch>
        </p:blipFill>
        <p:spPr>
          <a:xfrm>
            <a:off x="0" y="0"/>
            <a:ext cx="1447800" cy="685800"/>
          </a:xfrm>
          <a:prstGeom prst="rect">
            <a:avLst/>
          </a:prstGeom>
        </p:spPr>
      </p:pic>
      <p:pic>
        <p:nvPicPr>
          <p:cNvPr id="12" name="Picture 11" descr="eu_flag_co_funded_pos_[rgb]_right.jpg"/>
          <p:cNvPicPr/>
          <p:nvPr/>
        </p:nvPicPr>
        <p:blipFill>
          <a:blip r:embed="rId3" cstate="print"/>
          <a:stretch>
            <a:fillRect/>
          </a:stretch>
        </p:blipFill>
        <p:spPr>
          <a:xfrm>
            <a:off x="7467600" y="152400"/>
            <a:ext cx="1676400" cy="409575"/>
          </a:xfrm>
          <a:prstGeom prst="rect">
            <a:avLst/>
          </a:prstGeom>
        </p:spPr>
      </p:pic>
      <p:sp>
        <p:nvSpPr>
          <p:cNvPr id="10" name="Title 1"/>
          <p:cNvSpPr>
            <a:spLocks noGrp="1"/>
          </p:cNvSpPr>
          <p:nvPr>
            <p:ph type="title"/>
          </p:nvPr>
        </p:nvSpPr>
        <p:spPr>
          <a:xfrm>
            <a:off x="152400" y="685800"/>
            <a:ext cx="8763000" cy="749300"/>
          </a:xfrm>
        </p:spPr>
        <p:txBody>
          <a:bodyPr>
            <a:normAutofit/>
          </a:bodyPr>
          <a:lstStyle/>
          <a:p>
            <a:r>
              <a:rPr lang="en-US" sz="3400" dirty="0">
                <a:solidFill>
                  <a:srgbClr val="002060"/>
                </a:solidFill>
                <a:latin typeface="Book Antiqua" panose="02040602050305030304" pitchFamily="18" charset="0"/>
              </a:rPr>
              <a:t>Preparation – </a:t>
            </a:r>
            <a:r>
              <a:rPr lang="en-US" sz="3400" dirty="0">
                <a:solidFill>
                  <a:schemeClr val="accent6">
                    <a:lumMod val="50000"/>
                  </a:schemeClr>
                </a:solidFill>
                <a:latin typeface="Book Antiqua" panose="02040602050305030304" pitchFamily="18" charset="0"/>
              </a:rPr>
              <a:t>Inter-institutional agreement</a:t>
            </a:r>
            <a:endParaRPr lang="bs-Latn-BA" sz="3400" dirty="0">
              <a:solidFill>
                <a:schemeClr val="accent6">
                  <a:lumMod val="50000"/>
                </a:schemeClr>
              </a:solidFill>
              <a:latin typeface="Book Antiqua" panose="02040602050305030304" pitchFamily="18" charset="0"/>
            </a:endParaRPr>
          </a:p>
        </p:txBody>
      </p:sp>
      <p:sp>
        <p:nvSpPr>
          <p:cNvPr id="13" name="Content Placeholder 10"/>
          <p:cNvSpPr>
            <a:spLocks noGrp="1"/>
          </p:cNvSpPr>
          <p:nvPr>
            <p:ph idx="1"/>
          </p:nvPr>
        </p:nvSpPr>
        <p:spPr>
          <a:xfrm>
            <a:off x="228600" y="1722437"/>
            <a:ext cx="8610600" cy="4525963"/>
          </a:xfrm>
        </p:spPr>
        <p:txBody>
          <a:bodyPr>
            <a:normAutofit/>
          </a:bodyPr>
          <a:lstStyle/>
          <a:p>
            <a:r>
              <a:rPr lang="en-US" sz="2600" dirty="0">
                <a:latin typeface="Book Antiqua" pitchFamily="18" charset="0"/>
              </a:rPr>
              <a:t>Signed by each beneficiary </a:t>
            </a:r>
            <a:r>
              <a:rPr lang="sr-Latn-RS" sz="2600" dirty="0">
                <a:latin typeface="Book Antiqua" pitchFamily="18" charset="0"/>
              </a:rPr>
              <a:t>institution </a:t>
            </a:r>
            <a:r>
              <a:rPr lang="en-US" sz="2600" dirty="0">
                <a:latin typeface="Book Antiqua" pitchFamily="18" charset="0"/>
              </a:rPr>
              <a:t>before the selection of the mobility scheme (</a:t>
            </a:r>
            <a:r>
              <a:rPr lang="en-US" sz="2600" dirty="0">
                <a:solidFill>
                  <a:schemeClr val="accent2">
                    <a:lumMod val="75000"/>
                  </a:schemeClr>
                </a:solidFill>
                <a:latin typeface="Book Antiqua" pitchFamily="18" charset="0"/>
              </a:rPr>
              <a:t>bilateral</a:t>
            </a:r>
            <a:r>
              <a:rPr lang="en-US" sz="2600" dirty="0">
                <a:latin typeface="Book Antiqua" pitchFamily="18" charset="0"/>
              </a:rPr>
              <a:t>)</a:t>
            </a:r>
          </a:p>
          <a:p>
            <a:r>
              <a:rPr lang="en-US" sz="2600" dirty="0">
                <a:latin typeface="Book Antiqua" pitchFamily="18" charset="0"/>
              </a:rPr>
              <a:t>Provides specific provisions on the roles of the </a:t>
            </a:r>
            <a:r>
              <a:rPr lang="sr-Latn-RS" sz="2600" dirty="0">
                <a:latin typeface="Book Antiqua" pitchFamily="18" charset="0"/>
              </a:rPr>
              <a:t>institutions</a:t>
            </a:r>
            <a:r>
              <a:rPr lang="en-US" sz="2600" dirty="0">
                <a:latin typeface="Book Antiqua" pitchFamily="18" charset="0"/>
              </a:rPr>
              <a:t>, selection procedure, admission/selection criteria, appeal procedures, decision making process, quality assurance measures, etc.</a:t>
            </a:r>
          </a:p>
          <a:p>
            <a:r>
              <a:rPr lang="en-US" sz="2600" dirty="0">
                <a:latin typeface="Book Antiqua" pitchFamily="18" charset="0"/>
              </a:rPr>
              <a:t>Template available on the CBHE beneficiary space </a:t>
            </a:r>
            <a:r>
              <a:rPr lang="en-US" sz="1800" dirty="0">
                <a:latin typeface="Book Antiqua" pitchFamily="18" charset="0"/>
                <a:hlinkClick r:id="rId4"/>
              </a:rPr>
              <a:t>https://eacea.ec.europa.eu/erasmus-plus/beneficiaries-space/capacity-building-in-higher-education_en</a:t>
            </a:r>
            <a:endParaRPr lang="en-US" sz="1800" dirty="0">
              <a:latin typeface="Book Antiqua" pitchFamily="18" charset="0"/>
            </a:endParaRPr>
          </a:p>
          <a:p>
            <a:pPr>
              <a:buNone/>
            </a:pPr>
            <a:r>
              <a:rPr lang="en-US" sz="2600" dirty="0">
                <a:latin typeface="Book Antiqua" pitchFamily="18" charset="0"/>
              </a:rPr>
              <a:t>    minimum requirements must be maintained, but new provisions can be added</a:t>
            </a:r>
          </a:p>
        </p:txBody>
      </p:sp>
    </p:spTree>
    <p:extLst>
      <p:ext uri="{BB962C8B-B14F-4D97-AF65-F5344CB8AC3E}">
        <p14:creationId xmlns:p14="http://schemas.microsoft.com/office/powerpoint/2010/main" val="13586737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774700"/>
            <a:ext cx="8534400" cy="749300"/>
          </a:xfrm>
        </p:spPr>
        <p:txBody>
          <a:bodyPr>
            <a:normAutofit fontScale="90000"/>
          </a:bodyPr>
          <a:lstStyle/>
          <a:p>
            <a:r>
              <a:rPr lang="bs-Latn-BA" dirty="0">
                <a:solidFill>
                  <a:srgbClr val="002060"/>
                </a:solidFill>
                <a:latin typeface="Book Antiqua" panose="02040602050305030304" pitchFamily="18" charset="0"/>
              </a:rPr>
              <a:t>Interinstitutional agreements signed</a:t>
            </a:r>
          </a:p>
        </p:txBody>
      </p:sp>
      <p:sp>
        <p:nvSpPr>
          <p:cNvPr id="6" name="Title 1"/>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cxnSp>
        <p:nvCxnSpPr>
          <p:cNvPr id="7" name="Straight Connector 6"/>
          <p:cNvCxnSpPr/>
          <p:nvPr/>
        </p:nvCxnSpPr>
        <p:spPr>
          <a:xfrm>
            <a:off x="0" y="7239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9" name="Slide Number Placeholder 8"/>
          <p:cNvSpPr>
            <a:spLocks noGrp="1"/>
          </p:cNvSpPr>
          <p:nvPr>
            <p:ph type="sldNum" sz="quarter" idx="12"/>
          </p:nvPr>
        </p:nvSpPr>
        <p:spPr/>
        <p:txBody>
          <a:bodyPr/>
          <a:lstStyle/>
          <a:p>
            <a:fld id="{B6F15528-21DE-4FAA-801E-634DDDAF4B2B}" type="slidenum">
              <a:rPr lang="en-US" smtClean="0"/>
              <a:pPr/>
              <a:t>4</a:t>
            </a:fld>
            <a:endParaRPr lang="en-US"/>
          </a:p>
        </p:txBody>
      </p:sp>
      <p:pic>
        <p:nvPicPr>
          <p:cNvPr id="11" name="Picture 10" descr="final_color.jpg"/>
          <p:cNvPicPr>
            <a:picLocks noChangeAspect="1"/>
          </p:cNvPicPr>
          <p:nvPr/>
        </p:nvPicPr>
        <p:blipFill>
          <a:blip r:embed="rId2" cstate="print"/>
          <a:stretch>
            <a:fillRect/>
          </a:stretch>
        </p:blipFill>
        <p:spPr>
          <a:xfrm>
            <a:off x="0" y="0"/>
            <a:ext cx="1447800" cy="685800"/>
          </a:xfrm>
          <a:prstGeom prst="rect">
            <a:avLst/>
          </a:prstGeom>
        </p:spPr>
      </p:pic>
      <p:pic>
        <p:nvPicPr>
          <p:cNvPr id="12" name="Picture 11" descr="eu_flag_co_funded_pos_[rgb]_right.jpg"/>
          <p:cNvPicPr/>
          <p:nvPr/>
        </p:nvPicPr>
        <p:blipFill>
          <a:blip r:embed="rId3" cstate="print"/>
          <a:stretch>
            <a:fillRect/>
          </a:stretch>
        </p:blipFill>
        <p:spPr>
          <a:xfrm>
            <a:off x="7467600" y="152400"/>
            <a:ext cx="1676400" cy="409575"/>
          </a:xfrm>
          <a:prstGeom prst="rect">
            <a:avLst/>
          </a:prstGeom>
        </p:spPr>
      </p:pic>
      <p:sp>
        <p:nvSpPr>
          <p:cNvPr id="5" name="Rectangle 1"/>
          <p:cNvSpPr>
            <a:spLocks noChangeArrowheads="1"/>
          </p:cNvSpPr>
          <p:nvPr/>
        </p:nvSpPr>
        <p:spPr bwMode="auto">
          <a:xfrm>
            <a:off x="3152775" y="133985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graphicFrame>
        <p:nvGraphicFramePr>
          <p:cNvPr id="10" name="Table 9"/>
          <p:cNvGraphicFramePr>
            <a:graphicFrameLocks noGrp="1"/>
          </p:cNvGraphicFramePr>
          <p:nvPr>
            <p:extLst>
              <p:ext uri="{D42A27DB-BD31-4B8C-83A1-F6EECF244321}">
                <p14:modId xmlns:p14="http://schemas.microsoft.com/office/powerpoint/2010/main" val="3625521124"/>
              </p:ext>
            </p:extLst>
          </p:nvPr>
        </p:nvGraphicFramePr>
        <p:xfrm>
          <a:off x="533400" y="2057400"/>
          <a:ext cx="3352800" cy="3505199"/>
        </p:xfrm>
        <a:graphic>
          <a:graphicData uri="http://schemas.openxmlformats.org/drawingml/2006/table">
            <a:tbl>
              <a:tblPr firstRow="1" firstCol="1" bandRow="1"/>
              <a:tblGrid>
                <a:gridCol w="554775">
                  <a:extLst>
                    <a:ext uri="{9D8B030D-6E8A-4147-A177-3AD203B41FA5}">
                      <a16:colId xmlns:a16="http://schemas.microsoft.com/office/drawing/2014/main" val="20000"/>
                    </a:ext>
                  </a:extLst>
                </a:gridCol>
                <a:gridCol w="1281283">
                  <a:extLst>
                    <a:ext uri="{9D8B030D-6E8A-4147-A177-3AD203B41FA5}">
                      <a16:colId xmlns:a16="http://schemas.microsoft.com/office/drawing/2014/main" val="20001"/>
                    </a:ext>
                  </a:extLst>
                </a:gridCol>
                <a:gridCol w="1516742">
                  <a:extLst>
                    <a:ext uri="{9D8B030D-6E8A-4147-A177-3AD203B41FA5}">
                      <a16:colId xmlns:a16="http://schemas.microsoft.com/office/drawing/2014/main" val="20002"/>
                    </a:ext>
                  </a:extLst>
                </a:gridCol>
              </a:tblGrid>
              <a:tr h="481731">
                <a:tc>
                  <a:txBody>
                    <a:bodyPr/>
                    <a:lstStyle/>
                    <a:p>
                      <a:pPr marL="0" marR="0">
                        <a:lnSpc>
                          <a:spcPct val="115000"/>
                        </a:lnSpc>
                        <a:spcBef>
                          <a:spcPts val="0"/>
                        </a:spcBef>
                        <a:spcAft>
                          <a:spcPts val="0"/>
                        </a:spcAft>
                      </a:pPr>
                      <a:r>
                        <a:rPr lang="en-US" sz="1200" dirty="0">
                          <a:effectLst/>
                          <a:latin typeface="Book Antiqua" panose="02040602050305030304" pitchFamily="18" charset="0"/>
                          <a:ea typeface="Calibri"/>
                          <a:cs typeface="Times New Roman"/>
                        </a:rPr>
                        <a:t> </a:t>
                      </a:r>
                    </a:p>
                  </a:txBody>
                  <a:tcPr marL="49195" marR="491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dirty="0">
                          <a:effectLst/>
                          <a:latin typeface="Book Antiqua" panose="02040602050305030304" pitchFamily="18" charset="0"/>
                          <a:ea typeface="Calibri"/>
                          <a:cs typeface="Times New Roman"/>
                        </a:rPr>
                        <a:t>Consortium members</a:t>
                      </a:r>
                    </a:p>
                  </a:txBody>
                  <a:tcPr marL="49195" marR="491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dirty="0">
                          <a:effectLst/>
                          <a:latin typeface="Book Antiqua" panose="02040602050305030304" pitchFamily="18" charset="0"/>
                          <a:ea typeface="Calibri"/>
                          <a:cs typeface="Times New Roman"/>
                        </a:rPr>
                        <a:t>Interinstitutional agreements signed</a:t>
                      </a:r>
                    </a:p>
                  </a:txBody>
                  <a:tcPr marL="49195" marR="491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228211">
                <a:tc>
                  <a:txBody>
                    <a:bodyPr/>
                    <a:lstStyle/>
                    <a:p>
                      <a:pPr marL="0" marR="0" lvl="0" indent="0">
                        <a:lnSpc>
                          <a:spcPct val="115000"/>
                        </a:lnSpc>
                        <a:spcBef>
                          <a:spcPts val="0"/>
                        </a:spcBef>
                        <a:spcAft>
                          <a:spcPts val="0"/>
                        </a:spcAft>
                        <a:buFont typeface="+mj-lt"/>
                        <a:buNone/>
                      </a:pPr>
                      <a:r>
                        <a:rPr lang="sr-Latn-RS" sz="1200" dirty="0">
                          <a:effectLst/>
                          <a:latin typeface="Book Antiqua" panose="02040602050305030304" pitchFamily="18" charset="0"/>
                          <a:ea typeface="Calibri"/>
                          <a:cs typeface="Times New Roman" panose="02020603050405020304" pitchFamily="18" charset="0"/>
                        </a:rPr>
                        <a:t>1</a:t>
                      </a:r>
                      <a:r>
                        <a:rPr lang="en-US" sz="1200" dirty="0">
                          <a:effectLst/>
                          <a:latin typeface="Book Antiqua" panose="02040602050305030304" pitchFamily="18" charset="0"/>
                          <a:ea typeface="Calibri"/>
                          <a:cs typeface="Times New Roman" panose="02020603050405020304" pitchFamily="18" charset="0"/>
                        </a:rPr>
                        <a:t> </a:t>
                      </a:r>
                      <a:r>
                        <a:rPr lang="sr-Latn-RS" sz="1200" dirty="0">
                          <a:effectLst/>
                          <a:latin typeface="Book Antiqua" panose="02040602050305030304" pitchFamily="18" charset="0"/>
                          <a:ea typeface="Calibri"/>
                          <a:cs typeface="Times New Roman" panose="02020603050405020304" pitchFamily="18" charset="0"/>
                        </a:rPr>
                        <a:t>.</a:t>
                      </a:r>
                      <a:endParaRPr lang="en-US" sz="1200" dirty="0">
                        <a:effectLst/>
                        <a:latin typeface="Book Antiqua" panose="02040602050305030304" pitchFamily="18" charset="0"/>
                        <a:ea typeface="Calibri"/>
                        <a:cs typeface="Times New Roman" panose="02020603050405020304" pitchFamily="18" charset="0"/>
                      </a:endParaRPr>
                    </a:p>
                  </a:txBody>
                  <a:tcPr marL="49195" marR="491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B"/>
                    </a:solidFill>
                  </a:tcPr>
                </a:tc>
                <a:tc>
                  <a:txBody>
                    <a:bodyPr/>
                    <a:lstStyle/>
                    <a:p>
                      <a:pPr marL="0" marR="0">
                        <a:lnSpc>
                          <a:spcPct val="115000"/>
                        </a:lnSpc>
                        <a:spcBef>
                          <a:spcPts val="0"/>
                        </a:spcBef>
                        <a:spcAft>
                          <a:spcPts val="0"/>
                        </a:spcAft>
                      </a:pPr>
                      <a:r>
                        <a:rPr lang="en-US" sz="1200" dirty="0" err="1">
                          <a:effectLst/>
                          <a:latin typeface="Book Antiqua" panose="02040602050305030304" pitchFamily="18" charset="0"/>
                          <a:ea typeface="Calibri"/>
                          <a:cs typeface="Times New Roman"/>
                        </a:rPr>
                        <a:t>UNI-BOKU</a:t>
                      </a:r>
                      <a:endParaRPr lang="en-US" sz="1100" dirty="0">
                        <a:effectLst/>
                        <a:latin typeface="Book Antiqua" panose="02040602050305030304" pitchFamily="18" charset="0"/>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B"/>
                    </a:solidFill>
                  </a:tcPr>
                </a:tc>
                <a:tc>
                  <a:txBody>
                    <a:bodyPr/>
                    <a:lstStyle/>
                    <a:p>
                      <a:pPr marL="0" marR="0">
                        <a:lnSpc>
                          <a:spcPct val="115000"/>
                        </a:lnSpc>
                        <a:spcBef>
                          <a:spcPts val="0"/>
                        </a:spcBef>
                        <a:spcAft>
                          <a:spcPts val="0"/>
                        </a:spcAft>
                      </a:pPr>
                      <a:r>
                        <a:rPr lang="en-US" sz="1200" dirty="0">
                          <a:effectLst/>
                          <a:latin typeface="Book Antiqua" panose="02040602050305030304" pitchFamily="18" charset="0"/>
                          <a:ea typeface="Calibri"/>
                          <a:cs typeface="Times New Roman"/>
                        </a:rPr>
                        <a:t>+</a:t>
                      </a:r>
                      <a:endParaRPr lang="en-US" sz="1100" dirty="0">
                        <a:effectLst/>
                        <a:latin typeface="Book Antiqua" panose="02040602050305030304" pitchFamily="18" charset="0"/>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B"/>
                    </a:solidFill>
                  </a:tcPr>
                </a:tc>
                <a:extLst>
                  <a:ext uri="{0D108BD9-81ED-4DB2-BD59-A6C34878D82A}">
                    <a16:rowId xmlns:a16="http://schemas.microsoft.com/office/drawing/2014/main" val="10001"/>
                  </a:ext>
                </a:extLst>
              </a:tr>
              <a:tr h="228211">
                <a:tc>
                  <a:txBody>
                    <a:bodyPr/>
                    <a:lstStyle/>
                    <a:p>
                      <a:pPr marL="0" marR="0" lvl="0" indent="0">
                        <a:lnSpc>
                          <a:spcPct val="115000"/>
                        </a:lnSpc>
                        <a:spcBef>
                          <a:spcPts val="0"/>
                        </a:spcBef>
                        <a:spcAft>
                          <a:spcPts val="0"/>
                        </a:spcAft>
                        <a:buFont typeface="+mj-lt"/>
                        <a:buNone/>
                      </a:pPr>
                      <a:r>
                        <a:rPr lang="sr-Latn-RS" sz="1200" dirty="0">
                          <a:effectLst/>
                          <a:latin typeface="Book Antiqua" panose="02040602050305030304" pitchFamily="18" charset="0"/>
                          <a:ea typeface="Calibri"/>
                          <a:cs typeface="Times New Roman" panose="02020603050405020304" pitchFamily="18" charset="0"/>
                        </a:rPr>
                        <a:t>2</a:t>
                      </a:r>
                      <a:r>
                        <a:rPr lang="en-US" sz="1200" dirty="0">
                          <a:effectLst/>
                          <a:latin typeface="Book Antiqua" panose="02040602050305030304" pitchFamily="18" charset="0"/>
                          <a:ea typeface="Calibri"/>
                          <a:cs typeface="Times New Roman" panose="02020603050405020304" pitchFamily="18" charset="0"/>
                        </a:rPr>
                        <a:t> </a:t>
                      </a:r>
                      <a:r>
                        <a:rPr lang="sr-Latn-RS" sz="1200" dirty="0">
                          <a:effectLst/>
                          <a:latin typeface="Book Antiqua" panose="02040602050305030304" pitchFamily="18" charset="0"/>
                          <a:ea typeface="Calibri"/>
                          <a:cs typeface="Times New Roman" panose="02020603050405020304" pitchFamily="18" charset="0"/>
                        </a:rPr>
                        <a:t>.</a:t>
                      </a:r>
                      <a:endParaRPr lang="en-US" sz="1200" dirty="0">
                        <a:effectLst/>
                        <a:latin typeface="Book Antiqua" panose="02040602050305030304" pitchFamily="18" charset="0"/>
                        <a:ea typeface="Calibri"/>
                        <a:cs typeface="Times New Roman" panose="02020603050405020304" pitchFamily="18" charset="0"/>
                      </a:endParaRPr>
                    </a:p>
                  </a:txBody>
                  <a:tcPr marL="49195" marR="491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B"/>
                    </a:solidFill>
                  </a:tcPr>
                </a:tc>
                <a:tc>
                  <a:txBody>
                    <a:bodyPr/>
                    <a:lstStyle/>
                    <a:p>
                      <a:pPr marL="0" marR="0">
                        <a:lnSpc>
                          <a:spcPct val="115000"/>
                        </a:lnSpc>
                        <a:spcBef>
                          <a:spcPts val="0"/>
                        </a:spcBef>
                        <a:spcAft>
                          <a:spcPts val="0"/>
                        </a:spcAft>
                      </a:pPr>
                      <a:r>
                        <a:rPr lang="en-US" sz="1200" dirty="0" err="1">
                          <a:effectLst/>
                          <a:latin typeface="Book Antiqua" panose="02040602050305030304" pitchFamily="18" charset="0"/>
                          <a:ea typeface="Calibri"/>
                          <a:cs typeface="Times New Roman"/>
                        </a:rPr>
                        <a:t>UNI-MUHEC</a:t>
                      </a:r>
                      <a:endParaRPr lang="en-US" sz="1100" dirty="0">
                        <a:effectLst/>
                        <a:latin typeface="Book Antiqua" panose="02040602050305030304" pitchFamily="18" charset="0"/>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B"/>
                    </a:solidFill>
                  </a:tcPr>
                </a:tc>
                <a:tc>
                  <a:txBody>
                    <a:bodyPr/>
                    <a:lstStyle/>
                    <a:p>
                      <a:pPr marL="0" marR="0">
                        <a:lnSpc>
                          <a:spcPct val="115000"/>
                        </a:lnSpc>
                        <a:spcBef>
                          <a:spcPts val="0"/>
                        </a:spcBef>
                        <a:spcAft>
                          <a:spcPts val="0"/>
                        </a:spcAft>
                      </a:pPr>
                      <a:r>
                        <a:rPr lang="en-US" sz="1200" dirty="0">
                          <a:effectLst/>
                          <a:latin typeface="Book Antiqua" panose="02040602050305030304" pitchFamily="18" charset="0"/>
                          <a:ea typeface="Calibri"/>
                          <a:cs typeface="Times New Roman"/>
                        </a:rPr>
                        <a:t>+</a:t>
                      </a:r>
                      <a:endParaRPr lang="en-US" sz="1100" dirty="0">
                        <a:effectLst/>
                        <a:latin typeface="Book Antiqua" panose="02040602050305030304" pitchFamily="18" charset="0"/>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B"/>
                    </a:solidFill>
                  </a:tcPr>
                </a:tc>
                <a:extLst>
                  <a:ext uri="{0D108BD9-81ED-4DB2-BD59-A6C34878D82A}">
                    <a16:rowId xmlns:a16="http://schemas.microsoft.com/office/drawing/2014/main" val="10002"/>
                  </a:ext>
                </a:extLst>
              </a:tr>
              <a:tr h="228211">
                <a:tc>
                  <a:txBody>
                    <a:bodyPr/>
                    <a:lstStyle/>
                    <a:p>
                      <a:pPr marL="0" marR="0" lvl="0" indent="0">
                        <a:lnSpc>
                          <a:spcPct val="115000"/>
                        </a:lnSpc>
                        <a:spcBef>
                          <a:spcPts val="0"/>
                        </a:spcBef>
                        <a:spcAft>
                          <a:spcPts val="0"/>
                        </a:spcAft>
                        <a:buFont typeface="+mj-lt"/>
                        <a:buNone/>
                      </a:pPr>
                      <a:r>
                        <a:rPr lang="sr-Latn-RS" sz="1200" dirty="0">
                          <a:effectLst/>
                          <a:latin typeface="Book Antiqua" panose="02040602050305030304" pitchFamily="18" charset="0"/>
                          <a:ea typeface="Calibri"/>
                          <a:cs typeface="Times New Roman" panose="02020603050405020304" pitchFamily="18" charset="0"/>
                        </a:rPr>
                        <a:t>3</a:t>
                      </a:r>
                      <a:r>
                        <a:rPr lang="en-US" sz="1200" dirty="0">
                          <a:effectLst/>
                          <a:latin typeface="Book Antiqua" panose="02040602050305030304" pitchFamily="18" charset="0"/>
                          <a:ea typeface="Calibri"/>
                          <a:cs typeface="Times New Roman" panose="02020603050405020304" pitchFamily="18" charset="0"/>
                        </a:rPr>
                        <a:t> </a:t>
                      </a:r>
                      <a:r>
                        <a:rPr lang="sr-Latn-RS" sz="1200" dirty="0">
                          <a:effectLst/>
                          <a:latin typeface="Book Antiqua" panose="02040602050305030304" pitchFamily="18" charset="0"/>
                          <a:ea typeface="Calibri"/>
                          <a:cs typeface="Times New Roman" panose="02020603050405020304" pitchFamily="18" charset="0"/>
                        </a:rPr>
                        <a:t>.</a:t>
                      </a:r>
                      <a:endParaRPr lang="en-US" sz="1200" dirty="0">
                        <a:effectLst/>
                        <a:latin typeface="Book Antiqua" panose="02040602050305030304" pitchFamily="18" charset="0"/>
                        <a:ea typeface="Calibri"/>
                        <a:cs typeface="Times New Roman" panose="02020603050405020304" pitchFamily="18" charset="0"/>
                      </a:endParaRPr>
                    </a:p>
                  </a:txBody>
                  <a:tcPr marL="49195" marR="491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B"/>
                    </a:solidFill>
                  </a:tcPr>
                </a:tc>
                <a:tc>
                  <a:txBody>
                    <a:bodyPr/>
                    <a:lstStyle/>
                    <a:p>
                      <a:pPr marL="0" marR="0">
                        <a:lnSpc>
                          <a:spcPct val="115000"/>
                        </a:lnSpc>
                        <a:spcBef>
                          <a:spcPts val="0"/>
                        </a:spcBef>
                        <a:spcAft>
                          <a:spcPts val="0"/>
                        </a:spcAft>
                      </a:pPr>
                      <a:r>
                        <a:rPr lang="en-US" sz="1200">
                          <a:effectLst/>
                          <a:latin typeface="Book Antiqua" panose="02040602050305030304" pitchFamily="18" charset="0"/>
                          <a:ea typeface="Calibri"/>
                          <a:cs typeface="Times New Roman"/>
                        </a:rPr>
                        <a:t>UNI-OE</a:t>
                      </a:r>
                      <a:endParaRPr lang="en-US" sz="1100">
                        <a:effectLst/>
                        <a:latin typeface="Book Antiqua" panose="02040602050305030304" pitchFamily="18" charset="0"/>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B"/>
                    </a:solidFill>
                  </a:tcPr>
                </a:tc>
                <a:tc>
                  <a:txBody>
                    <a:bodyPr/>
                    <a:lstStyle/>
                    <a:p>
                      <a:pPr marL="0" marR="0">
                        <a:lnSpc>
                          <a:spcPct val="115000"/>
                        </a:lnSpc>
                        <a:spcBef>
                          <a:spcPts val="0"/>
                        </a:spcBef>
                        <a:spcAft>
                          <a:spcPts val="0"/>
                        </a:spcAft>
                      </a:pPr>
                      <a:r>
                        <a:rPr lang="en-US" sz="1200" dirty="0">
                          <a:effectLst/>
                          <a:latin typeface="Book Antiqua" panose="02040602050305030304" pitchFamily="18" charset="0"/>
                          <a:ea typeface="Calibri"/>
                          <a:cs typeface="Times New Roman"/>
                        </a:rPr>
                        <a:t>+</a:t>
                      </a:r>
                      <a:endParaRPr lang="en-US" sz="1100" dirty="0">
                        <a:effectLst/>
                        <a:latin typeface="Book Antiqua" panose="02040602050305030304" pitchFamily="18" charset="0"/>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B"/>
                    </a:solidFill>
                  </a:tcPr>
                </a:tc>
                <a:extLst>
                  <a:ext uri="{0D108BD9-81ED-4DB2-BD59-A6C34878D82A}">
                    <a16:rowId xmlns:a16="http://schemas.microsoft.com/office/drawing/2014/main" val="10003"/>
                  </a:ext>
                </a:extLst>
              </a:tr>
              <a:tr h="228211">
                <a:tc>
                  <a:txBody>
                    <a:bodyPr/>
                    <a:lstStyle/>
                    <a:p>
                      <a:pPr marL="0" marR="0" lvl="0" indent="0">
                        <a:lnSpc>
                          <a:spcPct val="115000"/>
                        </a:lnSpc>
                        <a:spcBef>
                          <a:spcPts val="0"/>
                        </a:spcBef>
                        <a:spcAft>
                          <a:spcPts val="0"/>
                        </a:spcAft>
                        <a:buFont typeface="+mj-lt"/>
                        <a:buNone/>
                      </a:pPr>
                      <a:r>
                        <a:rPr lang="sr-Latn-RS" sz="1200" dirty="0">
                          <a:effectLst/>
                          <a:latin typeface="Book Antiqua" panose="02040602050305030304" pitchFamily="18" charset="0"/>
                          <a:ea typeface="Calibri"/>
                          <a:cs typeface="Times New Roman" panose="02020603050405020304" pitchFamily="18" charset="0"/>
                        </a:rPr>
                        <a:t>4</a:t>
                      </a:r>
                      <a:r>
                        <a:rPr lang="en-US" sz="1200" dirty="0">
                          <a:effectLst/>
                          <a:latin typeface="Book Antiqua" panose="02040602050305030304" pitchFamily="18" charset="0"/>
                          <a:ea typeface="Calibri"/>
                          <a:cs typeface="Times New Roman" panose="02020603050405020304" pitchFamily="18" charset="0"/>
                        </a:rPr>
                        <a:t> </a:t>
                      </a:r>
                      <a:r>
                        <a:rPr lang="sr-Latn-RS" sz="1200" dirty="0">
                          <a:effectLst/>
                          <a:latin typeface="Book Antiqua" panose="02040602050305030304" pitchFamily="18" charset="0"/>
                          <a:ea typeface="Calibri"/>
                          <a:cs typeface="Times New Roman" panose="02020603050405020304" pitchFamily="18" charset="0"/>
                        </a:rPr>
                        <a:t>.</a:t>
                      </a:r>
                      <a:endParaRPr lang="en-US" sz="1200" dirty="0">
                        <a:effectLst/>
                        <a:latin typeface="Book Antiqua" panose="02040602050305030304" pitchFamily="18" charset="0"/>
                        <a:ea typeface="Calibri"/>
                        <a:cs typeface="Times New Roman" panose="02020603050405020304" pitchFamily="18" charset="0"/>
                      </a:endParaRPr>
                    </a:p>
                  </a:txBody>
                  <a:tcPr marL="49195" marR="491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B"/>
                    </a:solidFill>
                  </a:tcPr>
                </a:tc>
                <a:tc>
                  <a:txBody>
                    <a:bodyPr/>
                    <a:lstStyle/>
                    <a:p>
                      <a:pPr marL="0" marR="0">
                        <a:lnSpc>
                          <a:spcPct val="115000"/>
                        </a:lnSpc>
                        <a:spcBef>
                          <a:spcPts val="0"/>
                        </a:spcBef>
                        <a:spcAft>
                          <a:spcPts val="0"/>
                        </a:spcAft>
                      </a:pPr>
                      <a:r>
                        <a:rPr lang="en-US" sz="1200">
                          <a:effectLst/>
                          <a:latin typeface="Book Antiqua" panose="02040602050305030304" pitchFamily="18" charset="0"/>
                          <a:ea typeface="Calibri"/>
                          <a:cs typeface="Times New Roman"/>
                        </a:rPr>
                        <a:t>UNI-TUC</a:t>
                      </a:r>
                      <a:endParaRPr lang="en-US" sz="1100">
                        <a:effectLst/>
                        <a:latin typeface="Book Antiqua" panose="02040602050305030304" pitchFamily="18" charset="0"/>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B"/>
                    </a:solidFill>
                  </a:tcPr>
                </a:tc>
                <a:tc>
                  <a:txBody>
                    <a:bodyPr/>
                    <a:lstStyle/>
                    <a:p>
                      <a:pPr marL="0" marR="0">
                        <a:lnSpc>
                          <a:spcPct val="115000"/>
                        </a:lnSpc>
                        <a:spcBef>
                          <a:spcPts val="0"/>
                        </a:spcBef>
                        <a:spcAft>
                          <a:spcPts val="0"/>
                        </a:spcAft>
                      </a:pPr>
                      <a:r>
                        <a:rPr lang="en-US" sz="1200" dirty="0">
                          <a:effectLst/>
                          <a:latin typeface="Book Antiqua" panose="02040602050305030304" pitchFamily="18" charset="0"/>
                          <a:ea typeface="Calibri"/>
                          <a:cs typeface="Times New Roman"/>
                        </a:rPr>
                        <a:t>+</a:t>
                      </a:r>
                      <a:endParaRPr lang="en-US" sz="1100" dirty="0">
                        <a:effectLst/>
                        <a:latin typeface="Book Antiqua" panose="02040602050305030304" pitchFamily="18" charset="0"/>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B"/>
                    </a:solidFill>
                  </a:tcPr>
                </a:tc>
                <a:extLst>
                  <a:ext uri="{0D108BD9-81ED-4DB2-BD59-A6C34878D82A}">
                    <a16:rowId xmlns:a16="http://schemas.microsoft.com/office/drawing/2014/main" val="10004"/>
                  </a:ext>
                </a:extLst>
              </a:tr>
              <a:tr h="228211">
                <a:tc>
                  <a:txBody>
                    <a:bodyPr/>
                    <a:lstStyle/>
                    <a:p>
                      <a:pPr marL="0" marR="0" lvl="0" indent="0">
                        <a:lnSpc>
                          <a:spcPct val="115000"/>
                        </a:lnSpc>
                        <a:spcBef>
                          <a:spcPts val="0"/>
                        </a:spcBef>
                        <a:spcAft>
                          <a:spcPts val="0"/>
                        </a:spcAft>
                        <a:buFont typeface="+mj-lt"/>
                        <a:buNone/>
                      </a:pPr>
                      <a:r>
                        <a:rPr lang="sr-Latn-RS" sz="1200" dirty="0">
                          <a:effectLst/>
                          <a:latin typeface="Book Antiqua" panose="02040602050305030304" pitchFamily="18" charset="0"/>
                          <a:ea typeface="Calibri"/>
                          <a:cs typeface="Times New Roman" panose="02020603050405020304" pitchFamily="18" charset="0"/>
                        </a:rPr>
                        <a:t>5</a:t>
                      </a:r>
                      <a:r>
                        <a:rPr lang="en-US" sz="1200" dirty="0">
                          <a:effectLst/>
                          <a:latin typeface="Book Antiqua" panose="02040602050305030304" pitchFamily="18" charset="0"/>
                          <a:ea typeface="Calibri"/>
                          <a:cs typeface="Times New Roman" panose="02020603050405020304" pitchFamily="18" charset="0"/>
                        </a:rPr>
                        <a:t> </a:t>
                      </a:r>
                      <a:r>
                        <a:rPr lang="sr-Latn-RS" sz="1200" dirty="0">
                          <a:effectLst/>
                          <a:latin typeface="Book Antiqua" panose="02040602050305030304" pitchFamily="18" charset="0"/>
                          <a:ea typeface="Calibri"/>
                          <a:cs typeface="Times New Roman" panose="02020603050405020304" pitchFamily="18" charset="0"/>
                        </a:rPr>
                        <a:t>.</a:t>
                      </a:r>
                      <a:endParaRPr lang="en-US" sz="1200" dirty="0">
                        <a:effectLst/>
                        <a:latin typeface="Book Antiqua" panose="02040602050305030304" pitchFamily="18" charset="0"/>
                        <a:ea typeface="Calibri"/>
                        <a:cs typeface="Times New Roman" panose="02020603050405020304" pitchFamily="18" charset="0"/>
                      </a:endParaRPr>
                    </a:p>
                  </a:txBody>
                  <a:tcPr marL="49195" marR="491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B"/>
                    </a:solidFill>
                  </a:tcPr>
                </a:tc>
                <a:tc>
                  <a:txBody>
                    <a:bodyPr/>
                    <a:lstStyle/>
                    <a:p>
                      <a:pPr marL="0" marR="0">
                        <a:lnSpc>
                          <a:spcPct val="115000"/>
                        </a:lnSpc>
                        <a:spcBef>
                          <a:spcPts val="0"/>
                        </a:spcBef>
                        <a:spcAft>
                          <a:spcPts val="0"/>
                        </a:spcAft>
                      </a:pPr>
                      <a:r>
                        <a:rPr lang="en-US" sz="1200">
                          <a:effectLst/>
                          <a:latin typeface="Book Antiqua" panose="02040602050305030304" pitchFamily="18" charset="0"/>
                          <a:ea typeface="Calibri"/>
                          <a:cs typeface="Times New Roman"/>
                        </a:rPr>
                        <a:t>UNI-UNIME</a:t>
                      </a:r>
                      <a:endParaRPr lang="en-US" sz="1100">
                        <a:effectLst/>
                        <a:latin typeface="Book Antiqua" panose="02040602050305030304" pitchFamily="18" charset="0"/>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B"/>
                    </a:solidFill>
                  </a:tcPr>
                </a:tc>
                <a:tc>
                  <a:txBody>
                    <a:bodyPr/>
                    <a:lstStyle/>
                    <a:p>
                      <a:pPr marL="0" marR="0">
                        <a:lnSpc>
                          <a:spcPct val="115000"/>
                        </a:lnSpc>
                        <a:spcBef>
                          <a:spcPts val="0"/>
                        </a:spcBef>
                        <a:spcAft>
                          <a:spcPts val="0"/>
                        </a:spcAft>
                      </a:pPr>
                      <a:r>
                        <a:rPr lang="en-US" sz="1200" dirty="0">
                          <a:effectLst/>
                          <a:latin typeface="Book Antiqua" panose="02040602050305030304" pitchFamily="18" charset="0"/>
                          <a:ea typeface="Calibri"/>
                          <a:cs typeface="Times New Roman"/>
                        </a:rPr>
                        <a:t>+</a:t>
                      </a:r>
                      <a:endParaRPr lang="en-US" sz="1100" dirty="0">
                        <a:effectLst/>
                        <a:latin typeface="Book Antiqua" panose="02040602050305030304" pitchFamily="18" charset="0"/>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B"/>
                    </a:solidFill>
                  </a:tcPr>
                </a:tc>
                <a:extLst>
                  <a:ext uri="{0D108BD9-81ED-4DB2-BD59-A6C34878D82A}">
                    <a16:rowId xmlns:a16="http://schemas.microsoft.com/office/drawing/2014/main" val="10005"/>
                  </a:ext>
                </a:extLst>
              </a:tr>
              <a:tr h="228211">
                <a:tc>
                  <a:txBody>
                    <a:bodyPr/>
                    <a:lstStyle/>
                    <a:p>
                      <a:pPr marL="0" marR="0" lvl="0" indent="0">
                        <a:lnSpc>
                          <a:spcPct val="115000"/>
                        </a:lnSpc>
                        <a:spcBef>
                          <a:spcPts val="0"/>
                        </a:spcBef>
                        <a:spcAft>
                          <a:spcPts val="0"/>
                        </a:spcAft>
                        <a:buFont typeface="+mj-lt"/>
                        <a:buNone/>
                      </a:pPr>
                      <a:r>
                        <a:rPr lang="sr-Latn-RS" sz="1200" dirty="0">
                          <a:effectLst/>
                          <a:latin typeface="Book Antiqua" panose="02040602050305030304" pitchFamily="18" charset="0"/>
                          <a:ea typeface="Calibri"/>
                          <a:cs typeface="Times New Roman" panose="02020603050405020304" pitchFamily="18" charset="0"/>
                        </a:rPr>
                        <a:t>6.</a:t>
                      </a:r>
                      <a:endParaRPr lang="en-US" sz="1200" dirty="0">
                        <a:effectLst/>
                        <a:latin typeface="Book Antiqua" panose="02040602050305030304" pitchFamily="18" charset="0"/>
                        <a:ea typeface="Calibri"/>
                        <a:cs typeface="Times New Roman" panose="02020603050405020304" pitchFamily="18" charset="0"/>
                      </a:endParaRPr>
                    </a:p>
                  </a:txBody>
                  <a:tcPr marL="49195" marR="491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60000"/>
                        <a:lumOff val="40000"/>
                      </a:schemeClr>
                    </a:solidFill>
                  </a:tcPr>
                </a:tc>
                <a:tc>
                  <a:txBody>
                    <a:bodyPr/>
                    <a:lstStyle/>
                    <a:p>
                      <a:pPr marL="0" marR="0">
                        <a:lnSpc>
                          <a:spcPct val="115000"/>
                        </a:lnSpc>
                        <a:spcBef>
                          <a:spcPts val="0"/>
                        </a:spcBef>
                        <a:spcAft>
                          <a:spcPts val="0"/>
                        </a:spcAft>
                      </a:pPr>
                      <a:r>
                        <a:rPr lang="en-US" sz="1200">
                          <a:effectLst/>
                          <a:latin typeface="Book Antiqua" panose="02040602050305030304" pitchFamily="18" charset="0"/>
                          <a:ea typeface="Calibri"/>
                          <a:cs typeface="Times New Roman"/>
                        </a:rPr>
                        <a:t>UNI-UNSA</a:t>
                      </a:r>
                      <a:endParaRPr lang="en-US" sz="1100">
                        <a:effectLst/>
                        <a:latin typeface="Book Antiqua" panose="02040602050305030304" pitchFamily="18" charset="0"/>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60000"/>
                        <a:lumOff val="40000"/>
                      </a:schemeClr>
                    </a:solidFill>
                  </a:tcPr>
                </a:tc>
                <a:tc>
                  <a:txBody>
                    <a:bodyPr/>
                    <a:lstStyle/>
                    <a:p>
                      <a:pPr marL="0" marR="0">
                        <a:lnSpc>
                          <a:spcPct val="115000"/>
                        </a:lnSpc>
                        <a:spcBef>
                          <a:spcPts val="0"/>
                        </a:spcBef>
                        <a:spcAft>
                          <a:spcPts val="0"/>
                        </a:spcAft>
                      </a:pPr>
                      <a:r>
                        <a:rPr lang="en-US" sz="1200" dirty="0">
                          <a:effectLst/>
                          <a:latin typeface="Book Antiqua" panose="02040602050305030304" pitchFamily="18" charset="0"/>
                          <a:ea typeface="Calibri"/>
                          <a:cs typeface="Times New Roman"/>
                        </a:rPr>
                        <a:t>+</a:t>
                      </a:r>
                      <a:endParaRPr lang="en-US" sz="1100" dirty="0">
                        <a:effectLst/>
                        <a:latin typeface="Book Antiqua" panose="02040602050305030304" pitchFamily="18" charset="0"/>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60000"/>
                        <a:lumOff val="40000"/>
                      </a:schemeClr>
                    </a:solidFill>
                  </a:tcPr>
                </a:tc>
                <a:extLst>
                  <a:ext uri="{0D108BD9-81ED-4DB2-BD59-A6C34878D82A}">
                    <a16:rowId xmlns:a16="http://schemas.microsoft.com/office/drawing/2014/main" val="10006"/>
                  </a:ext>
                </a:extLst>
              </a:tr>
              <a:tr h="228211">
                <a:tc>
                  <a:txBody>
                    <a:bodyPr/>
                    <a:lstStyle/>
                    <a:p>
                      <a:pPr marL="0" marR="0" lvl="0" indent="0">
                        <a:lnSpc>
                          <a:spcPct val="115000"/>
                        </a:lnSpc>
                        <a:spcBef>
                          <a:spcPts val="0"/>
                        </a:spcBef>
                        <a:spcAft>
                          <a:spcPts val="0"/>
                        </a:spcAft>
                        <a:buFont typeface="+mj-lt"/>
                        <a:buNone/>
                      </a:pPr>
                      <a:r>
                        <a:rPr lang="sr-Latn-RS" sz="1200" dirty="0">
                          <a:effectLst/>
                          <a:latin typeface="Book Antiqua" panose="02040602050305030304" pitchFamily="18" charset="0"/>
                          <a:ea typeface="Calibri"/>
                          <a:cs typeface="Times New Roman" panose="02020603050405020304" pitchFamily="18" charset="0"/>
                        </a:rPr>
                        <a:t>7.</a:t>
                      </a:r>
                      <a:endParaRPr lang="en-US" sz="1200" dirty="0">
                        <a:effectLst/>
                        <a:latin typeface="Book Antiqua" panose="02040602050305030304" pitchFamily="18" charset="0"/>
                        <a:ea typeface="Calibri"/>
                        <a:cs typeface="Times New Roman" panose="02020603050405020304" pitchFamily="18" charset="0"/>
                      </a:endParaRPr>
                    </a:p>
                  </a:txBody>
                  <a:tcPr marL="49195" marR="491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B"/>
                    </a:solidFill>
                  </a:tcPr>
                </a:tc>
                <a:tc>
                  <a:txBody>
                    <a:bodyPr/>
                    <a:lstStyle/>
                    <a:p>
                      <a:pPr marL="0" marR="0">
                        <a:lnSpc>
                          <a:spcPct val="115000"/>
                        </a:lnSpc>
                        <a:spcBef>
                          <a:spcPts val="0"/>
                        </a:spcBef>
                        <a:spcAft>
                          <a:spcPts val="0"/>
                        </a:spcAft>
                      </a:pPr>
                      <a:r>
                        <a:rPr lang="en-US" sz="1200" dirty="0" err="1">
                          <a:effectLst/>
                          <a:latin typeface="Book Antiqua" panose="02040602050305030304" pitchFamily="18" charset="0"/>
                          <a:ea typeface="Calibri"/>
                          <a:cs typeface="Times New Roman"/>
                        </a:rPr>
                        <a:t>UNID-MUHEC</a:t>
                      </a:r>
                      <a:endParaRPr lang="en-US" sz="1100" dirty="0">
                        <a:effectLst/>
                        <a:latin typeface="Book Antiqua" panose="02040602050305030304" pitchFamily="18" charset="0"/>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B"/>
                    </a:solidFill>
                  </a:tcPr>
                </a:tc>
                <a:tc>
                  <a:txBody>
                    <a:bodyPr/>
                    <a:lstStyle/>
                    <a:p>
                      <a:pPr marL="0" marR="0">
                        <a:lnSpc>
                          <a:spcPct val="115000"/>
                        </a:lnSpc>
                        <a:spcBef>
                          <a:spcPts val="0"/>
                        </a:spcBef>
                        <a:spcAft>
                          <a:spcPts val="0"/>
                        </a:spcAft>
                      </a:pPr>
                      <a:r>
                        <a:rPr lang="en-US" sz="1200" dirty="0">
                          <a:effectLst/>
                          <a:latin typeface="Book Antiqua" panose="02040602050305030304" pitchFamily="18" charset="0"/>
                          <a:ea typeface="Calibri"/>
                          <a:cs typeface="Times New Roman"/>
                        </a:rPr>
                        <a:t>+</a:t>
                      </a:r>
                      <a:endParaRPr lang="en-US" sz="1100" dirty="0">
                        <a:effectLst/>
                        <a:latin typeface="Book Antiqua" panose="02040602050305030304" pitchFamily="18" charset="0"/>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B"/>
                    </a:solidFill>
                  </a:tcPr>
                </a:tc>
                <a:extLst>
                  <a:ext uri="{0D108BD9-81ED-4DB2-BD59-A6C34878D82A}">
                    <a16:rowId xmlns:a16="http://schemas.microsoft.com/office/drawing/2014/main" val="10007"/>
                  </a:ext>
                </a:extLst>
              </a:tr>
              <a:tr h="228211">
                <a:tc>
                  <a:txBody>
                    <a:bodyPr/>
                    <a:lstStyle/>
                    <a:p>
                      <a:pPr marL="0" marR="0" lvl="0" indent="0">
                        <a:lnSpc>
                          <a:spcPct val="115000"/>
                        </a:lnSpc>
                        <a:spcBef>
                          <a:spcPts val="0"/>
                        </a:spcBef>
                        <a:spcAft>
                          <a:spcPts val="0"/>
                        </a:spcAft>
                        <a:buFont typeface="+mj-lt"/>
                        <a:buNone/>
                      </a:pPr>
                      <a:r>
                        <a:rPr lang="sr-Latn-RS" sz="1200" dirty="0">
                          <a:effectLst/>
                          <a:latin typeface="Book Antiqua" panose="02040602050305030304" pitchFamily="18" charset="0"/>
                          <a:ea typeface="Calibri"/>
                          <a:cs typeface="Times New Roman" panose="02020603050405020304" pitchFamily="18" charset="0"/>
                        </a:rPr>
                        <a:t>8.</a:t>
                      </a:r>
                      <a:endParaRPr lang="en-US" sz="1200" dirty="0">
                        <a:effectLst/>
                        <a:latin typeface="Book Antiqua" panose="02040602050305030304" pitchFamily="18" charset="0"/>
                        <a:ea typeface="Calibri"/>
                        <a:cs typeface="Times New Roman" panose="02020603050405020304" pitchFamily="18" charset="0"/>
                      </a:endParaRPr>
                    </a:p>
                  </a:txBody>
                  <a:tcPr marL="49195" marR="491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B"/>
                    </a:solidFill>
                  </a:tcPr>
                </a:tc>
                <a:tc>
                  <a:txBody>
                    <a:bodyPr/>
                    <a:lstStyle/>
                    <a:p>
                      <a:pPr marL="0" marR="0">
                        <a:lnSpc>
                          <a:spcPct val="115000"/>
                        </a:lnSpc>
                        <a:spcBef>
                          <a:spcPts val="0"/>
                        </a:spcBef>
                        <a:spcAft>
                          <a:spcPts val="0"/>
                        </a:spcAft>
                      </a:pPr>
                      <a:r>
                        <a:rPr lang="en-US" sz="1200">
                          <a:effectLst/>
                          <a:latin typeface="Book Antiqua" panose="02040602050305030304" pitchFamily="18" charset="0"/>
                          <a:ea typeface="Calibri"/>
                          <a:cs typeface="Times New Roman"/>
                        </a:rPr>
                        <a:t>UNID-OE</a:t>
                      </a:r>
                      <a:endParaRPr lang="en-US" sz="1100">
                        <a:effectLst/>
                        <a:latin typeface="Book Antiqua" panose="02040602050305030304" pitchFamily="18" charset="0"/>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B"/>
                    </a:solidFill>
                  </a:tcPr>
                </a:tc>
                <a:tc>
                  <a:txBody>
                    <a:bodyPr/>
                    <a:lstStyle/>
                    <a:p>
                      <a:pPr marL="0" marR="0">
                        <a:lnSpc>
                          <a:spcPct val="115000"/>
                        </a:lnSpc>
                        <a:spcBef>
                          <a:spcPts val="0"/>
                        </a:spcBef>
                        <a:spcAft>
                          <a:spcPts val="0"/>
                        </a:spcAft>
                      </a:pPr>
                      <a:r>
                        <a:rPr lang="en-US" sz="1200" dirty="0">
                          <a:effectLst/>
                          <a:latin typeface="Book Antiqua" panose="02040602050305030304" pitchFamily="18" charset="0"/>
                          <a:ea typeface="Calibri"/>
                          <a:cs typeface="Times New Roman"/>
                        </a:rPr>
                        <a:t>+</a:t>
                      </a:r>
                      <a:endParaRPr lang="en-US" sz="1100" dirty="0">
                        <a:effectLst/>
                        <a:latin typeface="Book Antiqua" panose="02040602050305030304" pitchFamily="18" charset="0"/>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B"/>
                    </a:solidFill>
                  </a:tcPr>
                </a:tc>
                <a:extLst>
                  <a:ext uri="{0D108BD9-81ED-4DB2-BD59-A6C34878D82A}">
                    <a16:rowId xmlns:a16="http://schemas.microsoft.com/office/drawing/2014/main" val="10008"/>
                  </a:ext>
                </a:extLst>
              </a:tr>
              <a:tr h="228211">
                <a:tc>
                  <a:txBody>
                    <a:bodyPr/>
                    <a:lstStyle/>
                    <a:p>
                      <a:pPr marL="0" marR="0" lvl="0" indent="0">
                        <a:lnSpc>
                          <a:spcPct val="115000"/>
                        </a:lnSpc>
                        <a:spcBef>
                          <a:spcPts val="0"/>
                        </a:spcBef>
                        <a:spcAft>
                          <a:spcPts val="0"/>
                        </a:spcAft>
                        <a:buFont typeface="+mj-lt"/>
                        <a:buNone/>
                      </a:pPr>
                      <a:r>
                        <a:rPr lang="sr-Latn-RS" sz="1200" dirty="0">
                          <a:effectLst/>
                          <a:latin typeface="Book Antiqua" panose="02040602050305030304" pitchFamily="18" charset="0"/>
                          <a:ea typeface="Calibri"/>
                          <a:cs typeface="Times New Roman" panose="02020603050405020304" pitchFamily="18" charset="0"/>
                        </a:rPr>
                        <a:t>9.</a:t>
                      </a:r>
                      <a:endParaRPr lang="en-US" sz="1200" dirty="0">
                        <a:effectLst/>
                        <a:latin typeface="Book Antiqua" panose="02040602050305030304" pitchFamily="18" charset="0"/>
                        <a:ea typeface="Calibri"/>
                        <a:cs typeface="Times New Roman" panose="02020603050405020304" pitchFamily="18" charset="0"/>
                      </a:endParaRPr>
                    </a:p>
                  </a:txBody>
                  <a:tcPr marL="49195" marR="491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B"/>
                    </a:solidFill>
                  </a:tcPr>
                </a:tc>
                <a:tc>
                  <a:txBody>
                    <a:bodyPr/>
                    <a:lstStyle/>
                    <a:p>
                      <a:pPr marL="0" marR="0">
                        <a:lnSpc>
                          <a:spcPct val="115000"/>
                        </a:lnSpc>
                        <a:spcBef>
                          <a:spcPts val="0"/>
                        </a:spcBef>
                        <a:spcAft>
                          <a:spcPts val="0"/>
                        </a:spcAft>
                      </a:pPr>
                      <a:r>
                        <a:rPr lang="en-US" sz="1200">
                          <a:effectLst/>
                          <a:latin typeface="Book Antiqua" panose="02040602050305030304" pitchFamily="18" charset="0"/>
                          <a:ea typeface="Calibri"/>
                          <a:cs typeface="Times New Roman"/>
                        </a:rPr>
                        <a:t>UNID-UNIME</a:t>
                      </a:r>
                      <a:endParaRPr lang="en-US" sz="1100">
                        <a:effectLst/>
                        <a:latin typeface="Book Antiqua" panose="02040602050305030304" pitchFamily="18" charset="0"/>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B"/>
                    </a:solidFill>
                  </a:tcPr>
                </a:tc>
                <a:tc>
                  <a:txBody>
                    <a:bodyPr/>
                    <a:lstStyle/>
                    <a:p>
                      <a:pPr marL="0" marR="0">
                        <a:lnSpc>
                          <a:spcPct val="115000"/>
                        </a:lnSpc>
                        <a:spcBef>
                          <a:spcPts val="0"/>
                        </a:spcBef>
                        <a:spcAft>
                          <a:spcPts val="0"/>
                        </a:spcAft>
                      </a:pPr>
                      <a:r>
                        <a:rPr lang="en-US" sz="1200" dirty="0">
                          <a:effectLst/>
                          <a:latin typeface="Book Antiqua" panose="02040602050305030304" pitchFamily="18" charset="0"/>
                          <a:ea typeface="Calibri"/>
                          <a:cs typeface="Times New Roman"/>
                        </a:rPr>
                        <a:t>+</a:t>
                      </a:r>
                      <a:endParaRPr lang="en-US" sz="1100" dirty="0">
                        <a:effectLst/>
                        <a:latin typeface="Book Antiqua" panose="02040602050305030304" pitchFamily="18" charset="0"/>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B"/>
                    </a:solidFill>
                  </a:tcPr>
                </a:tc>
                <a:extLst>
                  <a:ext uri="{0D108BD9-81ED-4DB2-BD59-A6C34878D82A}">
                    <a16:rowId xmlns:a16="http://schemas.microsoft.com/office/drawing/2014/main" val="10009"/>
                  </a:ext>
                </a:extLst>
              </a:tr>
              <a:tr h="228211">
                <a:tc>
                  <a:txBody>
                    <a:bodyPr/>
                    <a:lstStyle/>
                    <a:p>
                      <a:pPr marL="0" marR="0" lvl="0" indent="0">
                        <a:lnSpc>
                          <a:spcPct val="115000"/>
                        </a:lnSpc>
                        <a:spcBef>
                          <a:spcPts val="0"/>
                        </a:spcBef>
                        <a:spcAft>
                          <a:spcPts val="0"/>
                        </a:spcAft>
                        <a:buFont typeface="+mj-lt"/>
                        <a:buNone/>
                      </a:pPr>
                      <a:r>
                        <a:rPr lang="sr-Latn-RS" sz="1200" dirty="0">
                          <a:effectLst/>
                          <a:latin typeface="Book Antiqua" panose="02040602050305030304" pitchFamily="18" charset="0"/>
                          <a:ea typeface="Calibri"/>
                          <a:cs typeface="Times New Roman" panose="02020603050405020304" pitchFamily="18" charset="0"/>
                        </a:rPr>
                        <a:t>10.</a:t>
                      </a:r>
                      <a:endParaRPr lang="en-US" sz="1200" dirty="0">
                        <a:effectLst/>
                        <a:latin typeface="Book Antiqua" panose="02040602050305030304" pitchFamily="18" charset="0"/>
                        <a:ea typeface="Calibri"/>
                        <a:cs typeface="Times New Roman" panose="02020603050405020304" pitchFamily="18" charset="0"/>
                      </a:endParaRPr>
                    </a:p>
                  </a:txBody>
                  <a:tcPr marL="49195" marR="491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60000"/>
                        <a:lumOff val="40000"/>
                      </a:schemeClr>
                    </a:solidFill>
                  </a:tcPr>
                </a:tc>
                <a:tc>
                  <a:txBody>
                    <a:bodyPr/>
                    <a:lstStyle/>
                    <a:p>
                      <a:pPr marL="0" marR="0">
                        <a:lnSpc>
                          <a:spcPct val="115000"/>
                        </a:lnSpc>
                        <a:spcBef>
                          <a:spcPts val="0"/>
                        </a:spcBef>
                        <a:spcAft>
                          <a:spcPts val="0"/>
                        </a:spcAft>
                      </a:pPr>
                      <a:r>
                        <a:rPr lang="en-US" sz="1200">
                          <a:effectLst/>
                          <a:latin typeface="Book Antiqua" panose="02040602050305030304" pitchFamily="18" charset="0"/>
                          <a:ea typeface="Calibri"/>
                          <a:cs typeface="Times New Roman"/>
                        </a:rPr>
                        <a:t>UNSA-BOKU</a:t>
                      </a:r>
                      <a:endParaRPr lang="en-US" sz="1100">
                        <a:effectLst/>
                        <a:latin typeface="Book Antiqua" panose="02040602050305030304" pitchFamily="18" charset="0"/>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60000"/>
                        <a:lumOff val="40000"/>
                      </a:schemeClr>
                    </a:solidFill>
                  </a:tcPr>
                </a:tc>
                <a:tc>
                  <a:txBody>
                    <a:bodyPr/>
                    <a:lstStyle/>
                    <a:p>
                      <a:pPr marL="0" marR="0">
                        <a:lnSpc>
                          <a:spcPct val="115000"/>
                        </a:lnSpc>
                        <a:spcBef>
                          <a:spcPts val="0"/>
                        </a:spcBef>
                        <a:spcAft>
                          <a:spcPts val="0"/>
                        </a:spcAft>
                      </a:pPr>
                      <a:r>
                        <a:rPr lang="en-US" sz="1200" dirty="0">
                          <a:effectLst/>
                          <a:latin typeface="Book Antiqua" panose="02040602050305030304" pitchFamily="18" charset="0"/>
                          <a:ea typeface="Calibri"/>
                          <a:cs typeface="Times New Roman"/>
                        </a:rPr>
                        <a:t>+</a:t>
                      </a:r>
                      <a:endParaRPr lang="en-US" sz="1100" dirty="0">
                        <a:effectLst/>
                        <a:latin typeface="Book Antiqua" panose="02040602050305030304" pitchFamily="18" charset="0"/>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60000"/>
                        <a:lumOff val="40000"/>
                      </a:schemeClr>
                    </a:solidFill>
                  </a:tcPr>
                </a:tc>
                <a:extLst>
                  <a:ext uri="{0D108BD9-81ED-4DB2-BD59-A6C34878D82A}">
                    <a16:rowId xmlns:a16="http://schemas.microsoft.com/office/drawing/2014/main" val="10010"/>
                  </a:ext>
                </a:extLst>
              </a:tr>
              <a:tr h="228211">
                <a:tc>
                  <a:txBody>
                    <a:bodyPr/>
                    <a:lstStyle/>
                    <a:p>
                      <a:pPr marL="0" marR="0" lvl="0" indent="0">
                        <a:lnSpc>
                          <a:spcPct val="115000"/>
                        </a:lnSpc>
                        <a:spcBef>
                          <a:spcPts val="0"/>
                        </a:spcBef>
                        <a:spcAft>
                          <a:spcPts val="0"/>
                        </a:spcAft>
                        <a:buFont typeface="+mj-lt"/>
                        <a:buNone/>
                      </a:pPr>
                      <a:r>
                        <a:rPr lang="sr-Latn-RS" sz="1200" dirty="0">
                          <a:effectLst/>
                          <a:latin typeface="Book Antiqua" panose="02040602050305030304" pitchFamily="18" charset="0"/>
                          <a:ea typeface="Calibri"/>
                          <a:cs typeface="Times New Roman" panose="02020603050405020304" pitchFamily="18" charset="0"/>
                        </a:rPr>
                        <a:t>11.</a:t>
                      </a:r>
                      <a:endParaRPr lang="en-US" sz="1200" dirty="0">
                        <a:effectLst/>
                        <a:latin typeface="Book Antiqua" panose="02040602050305030304" pitchFamily="18" charset="0"/>
                        <a:ea typeface="Calibri"/>
                        <a:cs typeface="Times New Roman" panose="02020603050405020304" pitchFamily="18" charset="0"/>
                      </a:endParaRPr>
                    </a:p>
                  </a:txBody>
                  <a:tcPr marL="49195" marR="491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a:effectLst/>
                          <a:latin typeface="Book Antiqua" panose="02040602050305030304" pitchFamily="18" charset="0"/>
                          <a:ea typeface="Calibri"/>
                          <a:cs typeface="Times New Roman"/>
                        </a:rPr>
                        <a:t>UNSA-UNIME</a:t>
                      </a:r>
                      <a:endParaRPr lang="en-US" sz="1100">
                        <a:effectLst/>
                        <a:latin typeface="Book Antiqua" panose="02040602050305030304" pitchFamily="18" charset="0"/>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dirty="0">
                          <a:effectLst/>
                          <a:latin typeface="Book Antiqua" panose="02040602050305030304" pitchFamily="18" charset="0"/>
                          <a:ea typeface="Calibri"/>
                          <a:cs typeface="Times New Roman"/>
                        </a:rPr>
                        <a:t>?</a:t>
                      </a:r>
                      <a:endParaRPr lang="en-US" sz="1100" dirty="0">
                        <a:effectLst/>
                        <a:latin typeface="Book Antiqua" panose="02040602050305030304" pitchFamily="18" charset="0"/>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1"/>
                  </a:ext>
                </a:extLst>
              </a:tr>
              <a:tr h="284936">
                <a:tc>
                  <a:txBody>
                    <a:bodyPr/>
                    <a:lstStyle/>
                    <a:p>
                      <a:pPr marL="0" marR="0" lvl="0" indent="0">
                        <a:lnSpc>
                          <a:spcPct val="115000"/>
                        </a:lnSpc>
                        <a:spcBef>
                          <a:spcPts val="0"/>
                        </a:spcBef>
                        <a:spcAft>
                          <a:spcPts val="0"/>
                        </a:spcAft>
                        <a:buFont typeface="+mj-lt"/>
                        <a:buNone/>
                      </a:pPr>
                      <a:r>
                        <a:rPr lang="sr-Latn-RS" sz="1200" dirty="0">
                          <a:effectLst/>
                          <a:latin typeface="Book Antiqua" panose="02040602050305030304" pitchFamily="18" charset="0"/>
                          <a:ea typeface="Calibri"/>
                          <a:cs typeface="Times New Roman" panose="02020603050405020304" pitchFamily="18" charset="0"/>
                        </a:rPr>
                        <a:t>12.</a:t>
                      </a:r>
                      <a:endParaRPr lang="en-US" sz="1200" dirty="0">
                        <a:effectLst/>
                        <a:latin typeface="Book Antiqua" panose="02040602050305030304" pitchFamily="18" charset="0"/>
                        <a:ea typeface="Calibri"/>
                        <a:cs typeface="Times New Roman" panose="02020603050405020304" pitchFamily="18" charset="0"/>
                      </a:endParaRPr>
                    </a:p>
                  </a:txBody>
                  <a:tcPr marL="49195" marR="491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dirty="0" err="1">
                          <a:effectLst/>
                          <a:latin typeface="Book Antiqua" panose="02040602050305030304" pitchFamily="18" charset="0"/>
                          <a:ea typeface="Calibri"/>
                          <a:cs typeface="Times New Roman"/>
                        </a:rPr>
                        <a:t>UNSA-MUHEC</a:t>
                      </a:r>
                      <a:endParaRPr lang="en-US" sz="1100" dirty="0">
                        <a:effectLst/>
                        <a:latin typeface="Book Antiqua" panose="02040602050305030304" pitchFamily="18" charset="0"/>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dirty="0">
                          <a:effectLst/>
                          <a:latin typeface="Book Antiqua" panose="02040602050305030304" pitchFamily="18" charset="0"/>
                          <a:ea typeface="Calibri"/>
                          <a:cs typeface="Times New Roman"/>
                        </a:rPr>
                        <a:t>?</a:t>
                      </a:r>
                      <a:endParaRPr lang="en-US" sz="1100" dirty="0">
                        <a:effectLst/>
                        <a:latin typeface="Book Antiqua" panose="02040602050305030304" pitchFamily="18" charset="0"/>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2"/>
                  </a:ext>
                </a:extLst>
              </a:tr>
              <a:tr h="228211">
                <a:tc>
                  <a:txBody>
                    <a:bodyPr/>
                    <a:lstStyle/>
                    <a:p>
                      <a:pPr marL="0" marR="0" lvl="0" indent="0">
                        <a:lnSpc>
                          <a:spcPct val="115000"/>
                        </a:lnSpc>
                        <a:spcBef>
                          <a:spcPts val="0"/>
                        </a:spcBef>
                        <a:spcAft>
                          <a:spcPts val="0"/>
                        </a:spcAft>
                        <a:buFont typeface="+mj-lt"/>
                        <a:buNone/>
                      </a:pPr>
                      <a:r>
                        <a:rPr lang="sr-Latn-RS" sz="1200" dirty="0">
                          <a:effectLst/>
                          <a:latin typeface="Book Antiqua" panose="02040602050305030304" pitchFamily="18" charset="0"/>
                          <a:ea typeface="Calibri"/>
                          <a:cs typeface="Times New Roman" panose="02020603050405020304" pitchFamily="18" charset="0"/>
                        </a:rPr>
                        <a:t>13.</a:t>
                      </a:r>
                      <a:endParaRPr lang="en-US" sz="1200" dirty="0">
                        <a:effectLst/>
                        <a:latin typeface="Book Antiqua" panose="02040602050305030304" pitchFamily="18" charset="0"/>
                        <a:ea typeface="Calibri"/>
                        <a:cs typeface="Times New Roman" panose="02020603050405020304" pitchFamily="18" charset="0"/>
                      </a:endParaRPr>
                    </a:p>
                  </a:txBody>
                  <a:tcPr marL="49195" marR="491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a:effectLst/>
                          <a:latin typeface="Book Antiqua" panose="02040602050305030304" pitchFamily="18" charset="0"/>
                          <a:ea typeface="Calibri"/>
                          <a:cs typeface="Times New Roman"/>
                        </a:rPr>
                        <a:t>UNSA-TUC</a:t>
                      </a:r>
                      <a:endParaRPr lang="en-US" sz="1100">
                        <a:effectLst/>
                        <a:latin typeface="Book Antiqua" panose="02040602050305030304" pitchFamily="18" charset="0"/>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dirty="0">
                          <a:effectLst/>
                          <a:latin typeface="Book Antiqua" panose="02040602050305030304" pitchFamily="18" charset="0"/>
                          <a:ea typeface="Calibri"/>
                          <a:cs typeface="Times New Roman"/>
                        </a:rPr>
                        <a:t>?</a:t>
                      </a:r>
                      <a:endParaRPr lang="en-US" sz="1100" dirty="0">
                        <a:effectLst/>
                        <a:latin typeface="Book Antiqua" panose="02040602050305030304" pitchFamily="18" charset="0"/>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3"/>
                  </a:ext>
                </a:extLst>
              </a:tr>
            </a:tbl>
          </a:graphicData>
        </a:graphic>
      </p:graphicFrame>
      <p:graphicFrame>
        <p:nvGraphicFramePr>
          <p:cNvPr id="13" name="Table 12"/>
          <p:cNvGraphicFramePr>
            <a:graphicFrameLocks noGrp="1"/>
          </p:cNvGraphicFramePr>
          <p:nvPr>
            <p:extLst>
              <p:ext uri="{D42A27DB-BD31-4B8C-83A1-F6EECF244321}">
                <p14:modId xmlns:p14="http://schemas.microsoft.com/office/powerpoint/2010/main" val="698127271"/>
              </p:ext>
            </p:extLst>
          </p:nvPr>
        </p:nvGraphicFramePr>
        <p:xfrm>
          <a:off x="4114800" y="2057400"/>
          <a:ext cx="3276600" cy="3505201"/>
        </p:xfrm>
        <a:graphic>
          <a:graphicData uri="http://schemas.openxmlformats.org/drawingml/2006/table">
            <a:tbl>
              <a:tblPr firstRow="1" firstCol="1" bandRow="1"/>
              <a:tblGrid>
                <a:gridCol w="547715">
                  <a:extLst>
                    <a:ext uri="{9D8B030D-6E8A-4147-A177-3AD203B41FA5}">
                      <a16:colId xmlns:a16="http://schemas.microsoft.com/office/drawing/2014/main" val="20000"/>
                    </a:ext>
                  </a:extLst>
                </a:gridCol>
                <a:gridCol w="1320475">
                  <a:extLst>
                    <a:ext uri="{9D8B030D-6E8A-4147-A177-3AD203B41FA5}">
                      <a16:colId xmlns:a16="http://schemas.microsoft.com/office/drawing/2014/main" val="20001"/>
                    </a:ext>
                  </a:extLst>
                </a:gridCol>
                <a:gridCol w="1408410">
                  <a:extLst>
                    <a:ext uri="{9D8B030D-6E8A-4147-A177-3AD203B41FA5}">
                      <a16:colId xmlns:a16="http://schemas.microsoft.com/office/drawing/2014/main" val="20002"/>
                    </a:ext>
                  </a:extLst>
                </a:gridCol>
              </a:tblGrid>
              <a:tr h="454198">
                <a:tc>
                  <a:txBody>
                    <a:bodyPr/>
                    <a:lstStyle/>
                    <a:p>
                      <a:pPr marL="0" marR="0">
                        <a:lnSpc>
                          <a:spcPct val="115000"/>
                        </a:lnSpc>
                        <a:spcBef>
                          <a:spcPts val="0"/>
                        </a:spcBef>
                        <a:spcAft>
                          <a:spcPts val="0"/>
                        </a:spcAft>
                      </a:pPr>
                      <a:r>
                        <a:rPr lang="en-US" sz="1200" dirty="0">
                          <a:effectLst/>
                          <a:latin typeface="Book Antiqua" panose="02040602050305030304" pitchFamily="18" charset="0"/>
                          <a:ea typeface="Calibri"/>
                          <a:cs typeface="Times New Roman"/>
                        </a:rPr>
                        <a:t> </a:t>
                      </a:r>
                    </a:p>
                  </a:txBody>
                  <a:tcPr marL="49195" marR="491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dirty="0">
                          <a:effectLst/>
                          <a:latin typeface="Book Antiqua" panose="02040602050305030304" pitchFamily="18" charset="0"/>
                          <a:ea typeface="Calibri"/>
                          <a:cs typeface="Times New Roman"/>
                        </a:rPr>
                        <a:t>Consortium members</a:t>
                      </a:r>
                    </a:p>
                  </a:txBody>
                  <a:tcPr marL="49195" marR="491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dirty="0">
                          <a:effectLst/>
                          <a:latin typeface="Book Antiqua" panose="02040602050305030304" pitchFamily="18" charset="0"/>
                          <a:ea typeface="Calibri"/>
                          <a:cs typeface="Times New Roman"/>
                        </a:rPr>
                        <a:t>Interinstitutional agreements signed</a:t>
                      </a:r>
                    </a:p>
                  </a:txBody>
                  <a:tcPr marL="49195" marR="491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227099">
                <a:tc>
                  <a:txBody>
                    <a:bodyPr/>
                    <a:lstStyle/>
                    <a:p>
                      <a:pPr marL="0" marR="0" lvl="0" indent="0">
                        <a:lnSpc>
                          <a:spcPct val="115000"/>
                        </a:lnSpc>
                        <a:spcBef>
                          <a:spcPts val="0"/>
                        </a:spcBef>
                        <a:spcAft>
                          <a:spcPts val="0"/>
                        </a:spcAft>
                        <a:buFont typeface="+mj-lt"/>
                        <a:buNone/>
                      </a:pPr>
                      <a:r>
                        <a:rPr lang="sr-Latn-RS" sz="1200" dirty="0">
                          <a:effectLst/>
                          <a:latin typeface="Book Antiqua" panose="02040602050305030304" pitchFamily="18" charset="0"/>
                          <a:ea typeface="Calibri"/>
                          <a:cs typeface="Times New Roman" panose="02020603050405020304" pitchFamily="18" charset="0"/>
                        </a:rPr>
                        <a:t>14.</a:t>
                      </a:r>
                      <a:endParaRPr lang="en-US" sz="1200" dirty="0">
                        <a:effectLst/>
                        <a:latin typeface="Book Antiqua" panose="02040602050305030304" pitchFamily="18" charset="0"/>
                        <a:ea typeface="Calibri"/>
                        <a:cs typeface="Times New Roman" panose="02020603050405020304" pitchFamily="18" charset="0"/>
                      </a:endParaRPr>
                    </a:p>
                  </a:txBody>
                  <a:tcPr marL="49195" marR="491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dirty="0" err="1">
                          <a:effectLst/>
                          <a:latin typeface="Book Antiqua" panose="02040602050305030304" pitchFamily="18" charset="0"/>
                          <a:ea typeface="Calibri"/>
                          <a:cs typeface="Times New Roman"/>
                        </a:rPr>
                        <a:t>UNSA-UPKM</a:t>
                      </a:r>
                      <a:endParaRPr lang="en-US" sz="1100" dirty="0">
                        <a:effectLst/>
                        <a:latin typeface="Book Antiqua" panose="02040602050305030304" pitchFamily="18" charset="0"/>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a:effectLst/>
                          <a:latin typeface="Book Antiqua" panose="02040602050305030304" pitchFamily="18" charset="0"/>
                          <a:ea typeface="Calibri"/>
                          <a:cs typeface="Times New Roman"/>
                        </a:rPr>
                        <a:t>?</a:t>
                      </a:r>
                      <a:endParaRPr lang="en-US" sz="1100">
                        <a:effectLst/>
                        <a:latin typeface="Book Antiqua" panose="02040602050305030304" pitchFamily="18" charset="0"/>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227099">
                <a:tc>
                  <a:txBody>
                    <a:bodyPr/>
                    <a:lstStyle/>
                    <a:p>
                      <a:pPr marL="0" marR="0" lvl="0" indent="0">
                        <a:lnSpc>
                          <a:spcPct val="115000"/>
                        </a:lnSpc>
                        <a:spcBef>
                          <a:spcPts val="0"/>
                        </a:spcBef>
                        <a:spcAft>
                          <a:spcPts val="0"/>
                        </a:spcAft>
                        <a:buFont typeface="+mj-lt"/>
                        <a:buNone/>
                      </a:pPr>
                      <a:r>
                        <a:rPr lang="sr-Latn-RS" sz="1200" dirty="0">
                          <a:effectLst/>
                          <a:latin typeface="Book Antiqua" panose="02040602050305030304" pitchFamily="18" charset="0"/>
                          <a:ea typeface="Calibri"/>
                          <a:cs typeface="Times New Roman" panose="02020603050405020304" pitchFamily="18" charset="0"/>
                        </a:rPr>
                        <a:t>15.</a:t>
                      </a:r>
                      <a:endParaRPr lang="en-US" sz="1200" dirty="0">
                        <a:effectLst/>
                        <a:latin typeface="Book Antiqua" panose="02040602050305030304" pitchFamily="18" charset="0"/>
                        <a:ea typeface="Calibri"/>
                        <a:cs typeface="Times New Roman" panose="02020603050405020304" pitchFamily="18" charset="0"/>
                      </a:endParaRPr>
                    </a:p>
                  </a:txBody>
                  <a:tcPr marL="49195" marR="491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B"/>
                    </a:solidFill>
                  </a:tcPr>
                </a:tc>
                <a:tc>
                  <a:txBody>
                    <a:bodyPr/>
                    <a:lstStyle/>
                    <a:p>
                      <a:pPr marL="0" marR="0">
                        <a:lnSpc>
                          <a:spcPct val="115000"/>
                        </a:lnSpc>
                        <a:spcBef>
                          <a:spcPts val="0"/>
                        </a:spcBef>
                        <a:spcAft>
                          <a:spcPts val="0"/>
                        </a:spcAft>
                      </a:pPr>
                      <a:r>
                        <a:rPr lang="en-US" sz="1200" dirty="0" err="1">
                          <a:effectLst/>
                          <a:latin typeface="Book Antiqua" panose="02040602050305030304" pitchFamily="18" charset="0"/>
                          <a:ea typeface="Calibri"/>
                          <a:cs typeface="Times New Roman"/>
                        </a:rPr>
                        <a:t>UBL</a:t>
                      </a:r>
                      <a:r>
                        <a:rPr lang="en-US" sz="1200" dirty="0">
                          <a:effectLst/>
                          <a:latin typeface="Book Antiqua" panose="02040602050305030304" pitchFamily="18" charset="0"/>
                          <a:ea typeface="Calibri"/>
                          <a:cs typeface="Times New Roman"/>
                        </a:rPr>
                        <a:t>-OE</a:t>
                      </a:r>
                      <a:endParaRPr lang="en-US" sz="1100" dirty="0">
                        <a:effectLst/>
                        <a:latin typeface="Book Antiqua" panose="02040602050305030304" pitchFamily="18" charset="0"/>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B"/>
                    </a:solidFill>
                  </a:tcPr>
                </a:tc>
                <a:tc>
                  <a:txBody>
                    <a:bodyPr/>
                    <a:lstStyle/>
                    <a:p>
                      <a:pPr marL="0" marR="0">
                        <a:lnSpc>
                          <a:spcPct val="115000"/>
                        </a:lnSpc>
                        <a:spcBef>
                          <a:spcPts val="0"/>
                        </a:spcBef>
                        <a:spcAft>
                          <a:spcPts val="0"/>
                        </a:spcAft>
                      </a:pPr>
                      <a:r>
                        <a:rPr lang="en-US" sz="1200">
                          <a:effectLst/>
                          <a:latin typeface="Book Antiqua" panose="02040602050305030304" pitchFamily="18" charset="0"/>
                          <a:ea typeface="Calibri"/>
                          <a:cs typeface="Times New Roman"/>
                        </a:rPr>
                        <a:t>+</a:t>
                      </a:r>
                      <a:endParaRPr lang="en-US" sz="1100">
                        <a:effectLst/>
                        <a:latin typeface="Book Antiqua" panose="02040602050305030304" pitchFamily="18" charset="0"/>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B"/>
                    </a:solidFill>
                  </a:tcPr>
                </a:tc>
                <a:extLst>
                  <a:ext uri="{0D108BD9-81ED-4DB2-BD59-A6C34878D82A}">
                    <a16:rowId xmlns:a16="http://schemas.microsoft.com/office/drawing/2014/main" val="10002"/>
                  </a:ext>
                </a:extLst>
              </a:tr>
              <a:tr h="227099">
                <a:tc>
                  <a:txBody>
                    <a:bodyPr/>
                    <a:lstStyle/>
                    <a:p>
                      <a:pPr marL="0" marR="0" lvl="0" indent="0">
                        <a:lnSpc>
                          <a:spcPct val="115000"/>
                        </a:lnSpc>
                        <a:spcBef>
                          <a:spcPts val="0"/>
                        </a:spcBef>
                        <a:spcAft>
                          <a:spcPts val="0"/>
                        </a:spcAft>
                        <a:buFont typeface="+mj-lt"/>
                        <a:buNone/>
                      </a:pPr>
                      <a:r>
                        <a:rPr lang="sr-Latn-RS" sz="1200" dirty="0">
                          <a:effectLst/>
                          <a:latin typeface="Book Antiqua" panose="02040602050305030304" pitchFamily="18" charset="0"/>
                          <a:ea typeface="Calibri"/>
                          <a:cs typeface="Times New Roman" panose="02020603050405020304" pitchFamily="18" charset="0"/>
                        </a:rPr>
                        <a:t>16.</a:t>
                      </a:r>
                      <a:endParaRPr lang="en-US" sz="1200" dirty="0">
                        <a:effectLst/>
                        <a:latin typeface="Book Antiqua" panose="02040602050305030304" pitchFamily="18" charset="0"/>
                        <a:ea typeface="Calibri"/>
                        <a:cs typeface="Times New Roman" panose="02020603050405020304" pitchFamily="18" charset="0"/>
                      </a:endParaRPr>
                    </a:p>
                  </a:txBody>
                  <a:tcPr marL="49195" marR="491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B"/>
                    </a:solidFill>
                  </a:tcPr>
                </a:tc>
                <a:tc>
                  <a:txBody>
                    <a:bodyPr/>
                    <a:lstStyle/>
                    <a:p>
                      <a:pPr marL="0" marR="0">
                        <a:lnSpc>
                          <a:spcPct val="115000"/>
                        </a:lnSpc>
                        <a:spcBef>
                          <a:spcPts val="0"/>
                        </a:spcBef>
                        <a:spcAft>
                          <a:spcPts val="0"/>
                        </a:spcAft>
                      </a:pPr>
                      <a:r>
                        <a:rPr lang="en-US" sz="1200" dirty="0" err="1">
                          <a:effectLst/>
                          <a:latin typeface="Book Antiqua" panose="02040602050305030304" pitchFamily="18" charset="0"/>
                          <a:ea typeface="Calibri"/>
                          <a:cs typeface="Times New Roman"/>
                        </a:rPr>
                        <a:t>KPA</a:t>
                      </a:r>
                      <a:r>
                        <a:rPr lang="en-US" sz="1200" dirty="0">
                          <a:effectLst/>
                          <a:latin typeface="Book Antiqua" panose="02040602050305030304" pitchFamily="18" charset="0"/>
                          <a:ea typeface="Calibri"/>
                          <a:cs typeface="Times New Roman"/>
                        </a:rPr>
                        <a:t>-OE</a:t>
                      </a:r>
                      <a:endParaRPr lang="en-US" sz="1100" dirty="0">
                        <a:effectLst/>
                        <a:latin typeface="Book Antiqua" panose="02040602050305030304" pitchFamily="18" charset="0"/>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B"/>
                    </a:solidFill>
                  </a:tcPr>
                </a:tc>
                <a:tc>
                  <a:txBody>
                    <a:bodyPr/>
                    <a:lstStyle/>
                    <a:p>
                      <a:pPr marL="0" marR="0">
                        <a:lnSpc>
                          <a:spcPct val="115000"/>
                        </a:lnSpc>
                        <a:spcBef>
                          <a:spcPts val="0"/>
                        </a:spcBef>
                        <a:spcAft>
                          <a:spcPts val="0"/>
                        </a:spcAft>
                      </a:pPr>
                      <a:r>
                        <a:rPr lang="en-US" sz="1200" dirty="0">
                          <a:effectLst/>
                          <a:latin typeface="Book Antiqua" panose="02040602050305030304" pitchFamily="18" charset="0"/>
                          <a:ea typeface="Calibri"/>
                          <a:cs typeface="Times New Roman"/>
                        </a:rPr>
                        <a:t>+</a:t>
                      </a:r>
                      <a:endParaRPr lang="en-US" sz="1100" dirty="0">
                        <a:effectLst/>
                        <a:latin typeface="Book Antiqua" panose="02040602050305030304" pitchFamily="18" charset="0"/>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B"/>
                    </a:solidFill>
                  </a:tcPr>
                </a:tc>
                <a:extLst>
                  <a:ext uri="{0D108BD9-81ED-4DB2-BD59-A6C34878D82A}">
                    <a16:rowId xmlns:a16="http://schemas.microsoft.com/office/drawing/2014/main" val="10003"/>
                  </a:ext>
                </a:extLst>
              </a:tr>
              <a:tr h="227099">
                <a:tc>
                  <a:txBody>
                    <a:bodyPr/>
                    <a:lstStyle/>
                    <a:p>
                      <a:pPr marL="0" marR="0" lvl="0" indent="0">
                        <a:lnSpc>
                          <a:spcPct val="115000"/>
                        </a:lnSpc>
                        <a:spcBef>
                          <a:spcPts val="0"/>
                        </a:spcBef>
                        <a:spcAft>
                          <a:spcPts val="0"/>
                        </a:spcAft>
                        <a:buFont typeface="+mj-lt"/>
                        <a:buNone/>
                      </a:pPr>
                      <a:r>
                        <a:rPr lang="sr-Latn-RS" sz="1200" dirty="0">
                          <a:effectLst/>
                          <a:latin typeface="Book Antiqua" panose="02040602050305030304" pitchFamily="18" charset="0"/>
                          <a:ea typeface="Calibri"/>
                          <a:cs typeface="Times New Roman" panose="02020603050405020304" pitchFamily="18" charset="0"/>
                        </a:rPr>
                        <a:t>17.</a:t>
                      </a:r>
                      <a:endParaRPr lang="en-US" sz="1200" dirty="0">
                        <a:effectLst/>
                        <a:latin typeface="Book Antiqua" panose="02040602050305030304" pitchFamily="18" charset="0"/>
                        <a:ea typeface="Calibri"/>
                        <a:cs typeface="Times New Roman" panose="02020603050405020304" pitchFamily="18" charset="0"/>
                      </a:endParaRPr>
                    </a:p>
                  </a:txBody>
                  <a:tcPr marL="49195" marR="491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a:effectLst/>
                          <a:latin typeface="Book Antiqua" panose="02040602050305030304" pitchFamily="18" charset="0"/>
                          <a:ea typeface="Calibri"/>
                          <a:cs typeface="Times New Roman"/>
                        </a:rPr>
                        <a:t>KPA-UBL</a:t>
                      </a:r>
                      <a:endParaRPr lang="en-US" sz="1100">
                        <a:effectLst/>
                        <a:latin typeface="Book Antiqua" panose="02040602050305030304" pitchFamily="18" charset="0"/>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dirty="0">
                          <a:effectLst/>
                          <a:latin typeface="Book Antiqua" panose="02040602050305030304" pitchFamily="18" charset="0"/>
                          <a:ea typeface="Calibri"/>
                          <a:cs typeface="Times New Roman"/>
                        </a:rPr>
                        <a:t>?</a:t>
                      </a:r>
                      <a:endParaRPr lang="en-US" sz="1100" dirty="0">
                        <a:effectLst/>
                        <a:latin typeface="Book Antiqua" panose="02040602050305030304" pitchFamily="18" charset="0"/>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227099">
                <a:tc>
                  <a:txBody>
                    <a:bodyPr/>
                    <a:lstStyle/>
                    <a:p>
                      <a:pPr marL="0" marR="0" lvl="0" indent="0">
                        <a:lnSpc>
                          <a:spcPct val="115000"/>
                        </a:lnSpc>
                        <a:spcBef>
                          <a:spcPts val="0"/>
                        </a:spcBef>
                        <a:spcAft>
                          <a:spcPts val="0"/>
                        </a:spcAft>
                        <a:buFont typeface="+mj-lt"/>
                        <a:buNone/>
                      </a:pPr>
                      <a:r>
                        <a:rPr lang="sr-Latn-RS" sz="1200" dirty="0">
                          <a:effectLst/>
                          <a:latin typeface="Book Antiqua" panose="02040602050305030304" pitchFamily="18" charset="0"/>
                          <a:ea typeface="Calibri"/>
                          <a:cs typeface="Times New Roman" panose="02020603050405020304" pitchFamily="18" charset="0"/>
                        </a:rPr>
                        <a:t>18.</a:t>
                      </a:r>
                      <a:endParaRPr lang="en-US" sz="1200" dirty="0">
                        <a:effectLst/>
                        <a:latin typeface="Book Antiqua" panose="02040602050305030304" pitchFamily="18" charset="0"/>
                        <a:ea typeface="Calibri"/>
                        <a:cs typeface="Times New Roman" panose="02020603050405020304" pitchFamily="18" charset="0"/>
                      </a:endParaRPr>
                    </a:p>
                  </a:txBody>
                  <a:tcPr marL="49195" marR="491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B"/>
                    </a:solidFill>
                  </a:tcPr>
                </a:tc>
                <a:tc>
                  <a:txBody>
                    <a:bodyPr/>
                    <a:lstStyle/>
                    <a:p>
                      <a:pPr marL="0" marR="0">
                        <a:lnSpc>
                          <a:spcPct val="115000"/>
                        </a:lnSpc>
                        <a:spcBef>
                          <a:spcPts val="0"/>
                        </a:spcBef>
                        <a:spcAft>
                          <a:spcPts val="0"/>
                        </a:spcAft>
                      </a:pPr>
                      <a:r>
                        <a:rPr lang="en-US" sz="1200">
                          <a:effectLst/>
                          <a:latin typeface="Book Antiqua" panose="02040602050305030304" pitchFamily="18" charset="0"/>
                          <a:ea typeface="Calibri"/>
                          <a:cs typeface="Times New Roman"/>
                        </a:rPr>
                        <a:t>KPA-TUC</a:t>
                      </a:r>
                      <a:endParaRPr lang="en-US" sz="1100">
                        <a:effectLst/>
                        <a:latin typeface="Book Antiqua" panose="02040602050305030304" pitchFamily="18" charset="0"/>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B"/>
                    </a:solidFill>
                  </a:tcPr>
                </a:tc>
                <a:tc>
                  <a:txBody>
                    <a:bodyPr/>
                    <a:lstStyle/>
                    <a:p>
                      <a:pPr marL="0" marR="0">
                        <a:lnSpc>
                          <a:spcPct val="115000"/>
                        </a:lnSpc>
                        <a:spcBef>
                          <a:spcPts val="0"/>
                        </a:spcBef>
                        <a:spcAft>
                          <a:spcPts val="0"/>
                        </a:spcAft>
                      </a:pPr>
                      <a:r>
                        <a:rPr lang="en-US" sz="1200" dirty="0">
                          <a:effectLst/>
                          <a:latin typeface="Book Antiqua" panose="02040602050305030304" pitchFamily="18" charset="0"/>
                          <a:ea typeface="Calibri"/>
                          <a:cs typeface="Times New Roman"/>
                        </a:rPr>
                        <a:t>+</a:t>
                      </a:r>
                      <a:endParaRPr lang="en-US" sz="1100" dirty="0">
                        <a:effectLst/>
                        <a:latin typeface="Book Antiqua" panose="02040602050305030304" pitchFamily="18" charset="0"/>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B"/>
                    </a:solidFill>
                  </a:tcPr>
                </a:tc>
                <a:extLst>
                  <a:ext uri="{0D108BD9-81ED-4DB2-BD59-A6C34878D82A}">
                    <a16:rowId xmlns:a16="http://schemas.microsoft.com/office/drawing/2014/main" val="10005"/>
                  </a:ext>
                </a:extLst>
              </a:tr>
              <a:tr h="227099">
                <a:tc>
                  <a:txBody>
                    <a:bodyPr/>
                    <a:lstStyle/>
                    <a:p>
                      <a:pPr marL="0" marR="0" lvl="0" indent="0">
                        <a:lnSpc>
                          <a:spcPct val="115000"/>
                        </a:lnSpc>
                        <a:spcBef>
                          <a:spcPts val="0"/>
                        </a:spcBef>
                        <a:spcAft>
                          <a:spcPts val="0"/>
                        </a:spcAft>
                        <a:buFont typeface="+mj-lt"/>
                        <a:buNone/>
                      </a:pPr>
                      <a:r>
                        <a:rPr lang="sr-Latn-RS" sz="1200" dirty="0">
                          <a:effectLst/>
                          <a:latin typeface="Book Antiqua" panose="02040602050305030304" pitchFamily="18" charset="0"/>
                          <a:ea typeface="Calibri"/>
                          <a:cs typeface="Times New Roman" panose="02020603050405020304" pitchFamily="18" charset="0"/>
                        </a:rPr>
                        <a:t>19.</a:t>
                      </a:r>
                      <a:endParaRPr lang="en-US" sz="1200" dirty="0">
                        <a:effectLst/>
                        <a:latin typeface="Book Antiqua" panose="02040602050305030304" pitchFamily="18" charset="0"/>
                        <a:ea typeface="Calibri"/>
                        <a:cs typeface="Times New Roman" panose="02020603050405020304" pitchFamily="18" charset="0"/>
                      </a:endParaRPr>
                    </a:p>
                  </a:txBody>
                  <a:tcPr marL="49195" marR="491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B"/>
                    </a:solidFill>
                  </a:tcPr>
                </a:tc>
                <a:tc>
                  <a:txBody>
                    <a:bodyPr/>
                    <a:lstStyle/>
                    <a:p>
                      <a:pPr marL="0" marR="0">
                        <a:lnSpc>
                          <a:spcPct val="115000"/>
                        </a:lnSpc>
                        <a:spcBef>
                          <a:spcPts val="0"/>
                        </a:spcBef>
                        <a:spcAft>
                          <a:spcPts val="0"/>
                        </a:spcAft>
                      </a:pPr>
                      <a:r>
                        <a:rPr lang="en-US" sz="1200">
                          <a:effectLst/>
                          <a:latin typeface="Book Antiqua" panose="02040602050305030304" pitchFamily="18" charset="0"/>
                          <a:ea typeface="Calibri"/>
                          <a:cs typeface="Times New Roman"/>
                        </a:rPr>
                        <a:t>KPA-MUHEC</a:t>
                      </a:r>
                      <a:endParaRPr lang="en-US" sz="1100">
                        <a:effectLst/>
                        <a:latin typeface="Book Antiqua" panose="02040602050305030304" pitchFamily="18" charset="0"/>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B"/>
                    </a:solidFill>
                  </a:tcPr>
                </a:tc>
                <a:tc>
                  <a:txBody>
                    <a:bodyPr/>
                    <a:lstStyle/>
                    <a:p>
                      <a:pPr marL="0" marR="0">
                        <a:lnSpc>
                          <a:spcPct val="115000"/>
                        </a:lnSpc>
                        <a:spcBef>
                          <a:spcPts val="0"/>
                        </a:spcBef>
                        <a:spcAft>
                          <a:spcPts val="0"/>
                        </a:spcAft>
                      </a:pPr>
                      <a:r>
                        <a:rPr lang="en-US" sz="1200" dirty="0">
                          <a:effectLst/>
                          <a:latin typeface="Book Antiqua" panose="02040602050305030304" pitchFamily="18" charset="0"/>
                          <a:ea typeface="Calibri"/>
                          <a:cs typeface="Times New Roman"/>
                        </a:rPr>
                        <a:t>+</a:t>
                      </a:r>
                      <a:endParaRPr lang="en-US" sz="1100" dirty="0">
                        <a:effectLst/>
                        <a:latin typeface="Book Antiqua" panose="02040602050305030304" pitchFamily="18" charset="0"/>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B"/>
                    </a:solidFill>
                  </a:tcPr>
                </a:tc>
                <a:extLst>
                  <a:ext uri="{0D108BD9-81ED-4DB2-BD59-A6C34878D82A}">
                    <a16:rowId xmlns:a16="http://schemas.microsoft.com/office/drawing/2014/main" val="10006"/>
                  </a:ext>
                </a:extLst>
              </a:tr>
              <a:tr h="227099">
                <a:tc>
                  <a:txBody>
                    <a:bodyPr/>
                    <a:lstStyle/>
                    <a:p>
                      <a:pPr marL="0" marR="0" lvl="0" indent="0">
                        <a:lnSpc>
                          <a:spcPct val="115000"/>
                        </a:lnSpc>
                        <a:spcBef>
                          <a:spcPts val="0"/>
                        </a:spcBef>
                        <a:spcAft>
                          <a:spcPts val="0"/>
                        </a:spcAft>
                        <a:buFont typeface="+mj-lt"/>
                        <a:buNone/>
                      </a:pPr>
                      <a:r>
                        <a:rPr lang="sr-Latn-RS" sz="1200" dirty="0">
                          <a:effectLst/>
                          <a:latin typeface="Book Antiqua" panose="02040602050305030304" pitchFamily="18" charset="0"/>
                          <a:ea typeface="Calibri"/>
                          <a:cs typeface="Times New Roman" panose="02020603050405020304" pitchFamily="18" charset="0"/>
                        </a:rPr>
                        <a:t>20.</a:t>
                      </a:r>
                      <a:endParaRPr lang="en-US" sz="1200" dirty="0">
                        <a:effectLst/>
                        <a:latin typeface="Book Antiqua" panose="02040602050305030304" pitchFamily="18" charset="0"/>
                        <a:ea typeface="Calibri"/>
                        <a:cs typeface="Times New Roman" panose="02020603050405020304" pitchFamily="18" charset="0"/>
                      </a:endParaRPr>
                    </a:p>
                  </a:txBody>
                  <a:tcPr marL="49195" marR="491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B"/>
                    </a:solidFill>
                  </a:tcPr>
                </a:tc>
                <a:tc>
                  <a:txBody>
                    <a:bodyPr/>
                    <a:lstStyle/>
                    <a:p>
                      <a:pPr marL="0" marR="0">
                        <a:lnSpc>
                          <a:spcPct val="115000"/>
                        </a:lnSpc>
                        <a:spcBef>
                          <a:spcPts val="0"/>
                        </a:spcBef>
                        <a:spcAft>
                          <a:spcPts val="0"/>
                        </a:spcAft>
                      </a:pPr>
                      <a:r>
                        <a:rPr lang="en-US" sz="1200">
                          <a:effectLst/>
                          <a:latin typeface="Book Antiqua" panose="02040602050305030304" pitchFamily="18" charset="0"/>
                          <a:ea typeface="Calibri"/>
                          <a:cs typeface="Times New Roman"/>
                        </a:rPr>
                        <a:t>UPKM-OE</a:t>
                      </a:r>
                      <a:endParaRPr lang="en-US" sz="1100">
                        <a:effectLst/>
                        <a:latin typeface="Book Antiqua" panose="02040602050305030304" pitchFamily="18" charset="0"/>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B"/>
                    </a:solidFill>
                  </a:tcPr>
                </a:tc>
                <a:tc>
                  <a:txBody>
                    <a:bodyPr/>
                    <a:lstStyle/>
                    <a:p>
                      <a:pPr marL="0" marR="0">
                        <a:lnSpc>
                          <a:spcPct val="115000"/>
                        </a:lnSpc>
                        <a:spcBef>
                          <a:spcPts val="0"/>
                        </a:spcBef>
                        <a:spcAft>
                          <a:spcPts val="0"/>
                        </a:spcAft>
                      </a:pPr>
                      <a:r>
                        <a:rPr lang="en-US" sz="1200" dirty="0">
                          <a:effectLst/>
                          <a:latin typeface="Book Antiqua" panose="02040602050305030304" pitchFamily="18" charset="0"/>
                          <a:ea typeface="Calibri"/>
                          <a:cs typeface="Times New Roman"/>
                        </a:rPr>
                        <a:t>+</a:t>
                      </a:r>
                      <a:endParaRPr lang="en-US" sz="1100" dirty="0">
                        <a:effectLst/>
                        <a:latin typeface="Book Antiqua" panose="02040602050305030304" pitchFamily="18" charset="0"/>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B"/>
                    </a:solidFill>
                  </a:tcPr>
                </a:tc>
                <a:extLst>
                  <a:ext uri="{0D108BD9-81ED-4DB2-BD59-A6C34878D82A}">
                    <a16:rowId xmlns:a16="http://schemas.microsoft.com/office/drawing/2014/main" val="10007"/>
                  </a:ext>
                </a:extLst>
              </a:tr>
              <a:tr h="227099">
                <a:tc>
                  <a:txBody>
                    <a:bodyPr/>
                    <a:lstStyle/>
                    <a:p>
                      <a:pPr marL="0" marR="0" lvl="0" indent="0">
                        <a:lnSpc>
                          <a:spcPct val="115000"/>
                        </a:lnSpc>
                        <a:spcBef>
                          <a:spcPts val="0"/>
                        </a:spcBef>
                        <a:spcAft>
                          <a:spcPts val="0"/>
                        </a:spcAft>
                        <a:buFont typeface="+mj-lt"/>
                        <a:buNone/>
                      </a:pPr>
                      <a:r>
                        <a:rPr lang="sr-Latn-RS" sz="1200" dirty="0">
                          <a:effectLst/>
                          <a:latin typeface="Book Antiqua" panose="02040602050305030304" pitchFamily="18" charset="0"/>
                          <a:ea typeface="Calibri"/>
                          <a:cs typeface="Times New Roman" panose="02020603050405020304" pitchFamily="18" charset="0"/>
                        </a:rPr>
                        <a:t>21.</a:t>
                      </a:r>
                      <a:endParaRPr lang="en-US" sz="1200" dirty="0">
                        <a:effectLst/>
                        <a:latin typeface="Book Antiqua" panose="02040602050305030304" pitchFamily="18" charset="0"/>
                        <a:ea typeface="Calibri"/>
                        <a:cs typeface="Times New Roman" panose="02020603050405020304" pitchFamily="18" charset="0"/>
                      </a:endParaRPr>
                    </a:p>
                  </a:txBody>
                  <a:tcPr marL="49195" marR="491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B"/>
                    </a:solidFill>
                  </a:tcPr>
                </a:tc>
                <a:tc>
                  <a:txBody>
                    <a:bodyPr/>
                    <a:lstStyle/>
                    <a:p>
                      <a:pPr marL="0" marR="0">
                        <a:lnSpc>
                          <a:spcPct val="115000"/>
                        </a:lnSpc>
                        <a:spcBef>
                          <a:spcPts val="0"/>
                        </a:spcBef>
                        <a:spcAft>
                          <a:spcPts val="0"/>
                        </a:spcAft>
                      </a:pPr>
                      <a:r>
                        <a:rPr lang="en-US" sz="1200">
                          <a:effectLst/>
                          <a:latin typeface="Book Antiqua" panose="02040602050305030304" pitchFamily="18" charset="0"/>
                          <a:ea typeface="Calibri"/>
                          <a:cs typeface="Times New Roman"/>
                        </a:rPr>
                        <a:t>UPKM-TUC</a:t>
                      </a:r>
                      <a:endParaRPr lang="en-US" sz="1100">
                        <a:effectLst/>
                        <a:latin typeface="Book Antiqua" panose="02040602050305030304" pitchFamily="18" charset="0"/>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B"/>
                    </a:solidFill>
                  </a:tcPr>
                </a:tc>
                <a:tc>
                  <a:txBody>
                    <a:bodyPr/>
                    <a:lstStyle/>
                    <a:p>
                      <a:pPr marL="0" marR="0">
                        <a:lnSpc>
                          <a:spcPct val="115000"/>
                        </a:lnSpc>
                        <a:spcBef>
                          <a:spcPts val="0"/>
                        </a:spcBef>
                        <a:spcAft>
                          <a:spcPts val="0"/>
                        </a:spcAft>
                      </a:pPr>
                      <a:r>
                        <a:rPr lang="en-US" sz="1200" dirty="0">
                          <a:effectLst/>
                          <a:latin typeface="Book Antiqua" panose="02040602050305030304" pitchFamily="18" charset="0"/>
                          <a:ea typeface="Calibri"/>
                          <a:cs typeface="Times New Roman"/>
                        </a:rPr>
                        <a:t>+</a:t>
                      </a:r>
                      <a:endParaRPr lang="en-US" sz="1100" dirty="0">
                        <a:effectLst/>
                        <a:latin typeface="Book Antiqua" panose="02040602050305030304" pitchFamily="18" charset="0"/>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B"/>
                    </a:solidFill>
                  </a:tcPr>
                </a:tc>
                <a:extLst>
                  <a:ext uri="{0D108BD9-81ED-4DB2-BD59-A6C34878D82A}">
                    <a16:rowId xmlns:a16="http://schemas.microsoft.com/office/drawing/2014/main" val="10008"/>
                  </a:ext>
                </a:extLst>
              </a:tr>
              <a:tr h="325815">
                <a:tc>
                  <a:txBody>
                    <a:bodyPr/>
                    <a:lstStyle/>
                    <a:p>
                      <a:pPr marL="0" marR="0" lvl="0" indent="0">
                        <a:lnSpc>
                          <a:spcPct val="115000"/>
                        </a:lnSpc>
                        <a:spcBef>
                          <a:spcPts val="0"/>
                        </a:spcBef>
                        <a:spcAft>
                          <a:spcPts val="0"/>
                        </a:spcAft>
                        <a:buFont typeface="+mj-lt"/>
                        <a:buNone/>
                      </a:pPr>
                      <a:r>
                        <a:rPr lang="sr-Latn-RS" sz="1200" dirty="0">
                          <a:effectLst/>
                          <a:latin typeface="Book Antiqua" panose="02040602050305030304" pitchFamily="18" charset="0"/>
                          <a:ea typeface="Calibri"/>
                          <a:cs typeface="Times New Roman" panose="02020603050405020304" pitchFamily="18" charset="0"/>
                        </a:rPr>
                        <a:t>22.</a:t>
                      </a:r>
                      <a:endParaRPr lang="en-US" sz="1200" dirty="0">
                        <a:effectLst/>
                        <a:latin typeface="Book Antiqua" panose="02040602050305030304" pitchFamily="18" charset="0"/>
                        <a:ea typeface="Calibri"/>
                        <a:cs typeface="Times New Roman" panose="02020603050405020304" pitchFamily="18" charset="0"/>
                      </a:endParaRPr>
                    </a:p>
                  </a:txBody>
                  <a:tcPr marL="49195" marR="491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B"/>
                    </a:solidFill>
                  </a:tcPr>
                </a:tc>
                <a:tc>
                  <a:txBody>
                    <a:bodyPr/>
                    <a:lstStyle/>
                    <a:p>
                      <a:pPr marL="0" marR="0">
                        <a:lnSpc>
                          <a:spcPct val="115000"/>
                        </a:lnSpc>
                        <a:spcBef>
                          <a:spcPts val="0"/>
                        </a:spcBef>
                        <a:spcAft>
                          <a:spcPts val="0"/>
                        </a:spcAft>
                      </a:pPr>
                      <a:r>
                        <a:rPr lang="en-US" sz="1200" dirty="0" err="1">
                          <a:effectLst/>
                          <a:latin typeface="Book Antiqua" panose="02040602050305030304" pitchFamily="18" charset="0"/>
                          <a:ea typeface="Calibri"/>
                          <a:cs typeface="Times New Roman"/>
                        </a:rPr>
                        <a:t>UPKM-MUHEC</a:t>
                      </a:r>
                      <a:endParaRPr lang="en-US" sz="1100" dirty="0">
                        <a:effectLst/>
                        <a:latin typeface="Book Antiqua" panose="02040602050305030304" pitchFamily="18" charset="0"/>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B"/>
                    </a:solidFill>
                  </a:tcPr>
                </a:tc>
                <a:tc>
                  <a:txBody>
                    <a:bodyPr/>
                    <a:lstStyle/>
                    <a:p>
                      <a:pPr marL="0" marR="0">
                        <a:lnSpc>
                          <a:spcPct val="115000"/>
                        </a:lnSpc>
                        <a:spcBef>
                          <a:spcPts val="0"/>
                        </a:spcBef>
                        <a:spcAft>
                          <a:spcPts val="0"/>
                        </a:spcAft>
                      </a:pPr>
                      <a:r>
                        <a:rPr lang="en-US" sz="1200" dirty="0">
                          <a:effectLst/>
                          <a:latin typeface="Book Antiqua" panose="02040602050305030304" pitchFamily="18" charset="0"/>
                          <a:ea typeface="Calibri"/>
                          <a:cs typeface="Times New Roman"/>
                        </a:rPr>
                        <a:t>+</a:t>
                      </a:r>
                      <a:endParaRPr lang="en-US" sz="1100" dirty="0">
                        <a:effectLst/>
                        <a:latin typeface="Book Antiqua" panose="02040602050305030304" pitchFamily="18" charset="0"/>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B"/>
                    </a:solidFill>
                  </a:tcPr>
                </a:tc>
                <a:extLst>
                  <a:ext uri="{0D108BD9-81ED-4DB2-BD59-A6C34878D82A}">
                    <a16:rowId xmlns:a16="http://schemas.microsoft.com/office/drawing/2014/main" val="10009"/>
                  </a:ext>
                </a:extLst>
              </a:tr>
              <a:tr h="227099">
                <a:tc>
                  <a:txBody>
                    <a:bodyPr/>
                    <a:lstStyle/>
                    <a:p>
                      <a:pPr marL="0" marR="0" lvl="0" indent="0">
                        <a:lnSpc>
                          <a:spcPct val="115000"/>
                        </a:lnSpc>
                        <a:spcBef>
                          <a:spcPts val="0"/>
                        </a:spcBef>
                        <a:spcAft>
                          <a:spcPts val="0"/>
                        </a:spcAft>
                        <a:buFont typeface="+mj-lt"/>
                        <a:buNone/>
                      </a:pPr>
                      <a:r>
                        <a:rPr lang="sr-Latn-RS" sz="1200" dirty="0">
                          <a:effectLst/>
                          <a:latin typeface="Book Antiqua" panose="02040602050305030304" pitchFamily="18" charset="0"/>
                          <a:ea typeface="Calibri"/>
                          <a:cs typeface="Times New Roman" panose="02020603050405020304" pitchFamily="18" charset="0"/>
                        </a:rPr>
                        <a:t>23.</a:t>
                      </a:r>
                      <a:endParaRPr lang="en-US" sz="1200" dirty="0">
                        <a:effectLst/>
                        <a:latin typeface="Book Antiqua" panose="02040602050305030304" pitchFamily="18" charset="0"/>
                        <a:ea typeface="Calibri"/>
                        <a:cs typeface="Times New Roman" panose="02020603050405020304" pitchFamily="18" charset="0"/>
                      </a:endParaRPr>
                    </a:p>
                  </a:txBody>
                  <a:tcPr marL="49195" marR="491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60000"/>
                        <a:lumOff val="40000"/>
                      </a:schemeClr>
                    </a:solidFill>
                  </a:tcPr>
                </a:tc>
                <a:tc>
                  <a:txBody>
                    <a:bodyPr/>
                    <a:lstStyle/>
                    <a:p>
                      <a:pPr marL="0" marR="0">
                        <a:lnSpc>
                          <a:spcPct val="115000"/>
                        </a:lnSpc>
                        <a:spcBef>
                          <a:spcPts val="0"/>
                        </a:spcBef>
                        <a:spcAft>
                          <a:spcPts val="0"/>
                        </a:spcAft>
                      </a:pPr>
                      <a:r>
                        <a:rPr lang="en-US" sz="1200">
                          <a:effectLst/>
                          <a:latin typeface="Book Antiqua" panose="02040602050305030304" pitchFamily="18" charset="0"/>
                          <a:ea typeface="Calibri"/>
                          <a:cs typeface="Times New Roman"/>
                        </a:rPr>
                        <a:t>UPKM-UBL</a:t>
                      </a:r>
                      <a:endParaRPr lang="en-US" sz="1100">
                        <a:effectLst/>
                        <a:latin typeface="Book Antiqua" panose="02040602050305030304" pitchFamily="18" charset="0"/>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60000"/>
                        <a:lumOff val="40000"/>
                      </a:schemeClr>
                    </a:solidFill>
                  </a:tcPr>
                </a:tc>
                <a:tc>
                  <a:txBody>
                    <a:bodyPr/>
                    <a:lstStyle/>
                    <a:p>
                      <a:pPr marL="0" marR="0">
                        <a:lnSpc>
                          <a:spcPct val="115000"/>
                        </a:lnSpc>
                        <a:spcBef>
                          <a:spcPts val="0"/>
                        </a:spcBef>
                        <a:spcAft>
                          <a:spcPts val="0"/>
                        </a:spcAft>
                      </a:pPr>
                      <a:r>
                        <a:rPr lang="en-US" sz="1200" dirty="0">
                          <a:effectLst/>
                          <a:latin typeface="Book Antiqua" panose="02040602050305030304" pitchFamily="18" charset="0"/>
                          <a:ea typeface="Calibri"/>
                          <a:cs typeface="Times New Roman"/>
                        </a:rPr>
                        <a:t>+</a:t>
                      </a:r>
                      <a:endParaRPr lang="en-US" sz="1100" dirty="0">
                        <a:effectLst/>
                        <a:latin typeface="Book Antiqua" panose="02040602050305030304" pitchFamily="18" charset="0"/>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60000"/>
                        <a:lumOff val="40000"/>
                      </a:schemeClr>
                    </a:solidFill>
                  </a:tcPr>
                </a:tc>
                <a:extLst>
                  <a:ext uri="{0D108BD9-81ED-4DB2-BD59-A6C34878D82A}">
                    <a16:rowId xmlns:a16="http://schemas.microsoft.com/office/drawing/2014/main" val="10010"/>
                  </a:ext>
                </a:extLst>
              </a:tr>
              <a:tr h="227099">
                <a:tc>
                  <a:txBody>
                    <a:bodyPr/>
                    <a:lstStyle/>
                    <a:p>
                      <a:pPr marL="0" marR="0" lvl="0" indent="0">
                        <a:lnSpc>
                          <a:spcPct val="115000"/>
                        </a:lnSpc>
                        <a:spcBef>
                          <a:spcPts val="0"/>
                        </a:spcBef>
                        <a:spcAft>
                          <a:spcPts val="0"/>
                        </a:spcAft>
                        <a:buFont typeface="+mj-lt"/>
                        <a:buNone/>
                      </a:pPr>
                      <a:r>
                        <a:rPr lang="sr-Latn-RS" sz="1200" dirty="0">
                          <a:effectLst/>
                          <a:latin typeface="Book Antiqua" panose="02040602050305030304" pitchFamily="18" charset="0"/>
                          <a:ea typeface="Calibri"/>
                          <a:cs typeface="Times New Roman" panose="02020603050405020304" pitchFamily="18" charset="0"/>
                        </a:rPr>
                        <a:t>24.</a:t>
                      </a:r>
                      <a:endParaRPr lang="en-US" sz="1200" dirty="0">
                        <a:effectLst/>
                        <a:latin typeface="Book Antiqua" panose="02040602050305030304" pitchFamily="18" charset="0"/>
                        <a:ea typeface="Calibri"/>
                        <a:cs typeface="Times New Roman" panose="02020603050405020304" pitchFamily="18" charset="0"/>
                      </a:endParaRPr>
                    </a:p>
                  </a:txBody>
                  <a:tcPr marL="49195" marR="491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60000"/>
                        <a:lumOff val="40000"/>
                      </a:schemeClr>
                    </a:solidFill>
                  </a:tcPr>
                </a:tc>
                <a:tc>
                  <a:txBody>
                    <a:bodyPr/>
                    <a:lstStyle/>
                    <a:p>
                      <a:pPr marL="0" marR="0">
                        <a:lnSpc>
                          <a:spcPct val="115000"/>
                        </a:lnSpc>
                        <a:spcBef>
                          <a:spcPts val="0"/>
                        </a:spcBef>
                        <a:spcAft>
                          <a:spcPts val="0"/>
                        </a:spcAft>
                      </a:pPr>
                      <a:r>
                        <a:rPr lang="en-US" sz="1200">
                          <a:effectLst/>
                          <a:latin typeface="Book Antiqua" panose="02040602050305030304" pitchFamily="18" charset="0"/>
                          <a:ea typeface="Calibri"/>
                          <a:cs typeface="Times New Roman"/>
                        </a:rPr>
                        <a:t>TCASU-UBL</a:t>
                      </a:r>
                      <a:endParaRPr lang="en-US" sz="1100">
                        <a:effectLst/>
                        <a:latin typeface="Book Antiqua" panose="02040602050305030304" pitchFamily="18" charset="0"/>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60000"/>
                        <a:lumOff val="40000"/>
                      </a:schemeClr>
                    </a:solidFill>
                  </a:tcPr>
                </a:tc>
                <a:tc>
                  <a:txBody>
                    <a:bodyPr/>
                    <a:lstStyle/>
                    <a:p>
                      <a:pPr marL="0" marR="0">
                        <a:lnSpc>
                          <a:spcPct val="115000"/>
                        </a:lnSpc>
                        <a:spcBef>
                          <a:spcPts val="0"/>
                        </a:spcBef>
                        <a:spcAft>
                          <a:spcPts val="0"/>
                        </a:spcAft>
                      </a:pPr>
                      <a:r>
                        <a:rPr lang="en-US" sz="1200" dirty="0">
                          <a:effectLst/>
                          <a:latin typeface="Book Antiqua" panose="02040602050305030304" pitchFamily="18" charset="0"/>
                          <a:ea typeface="Calibri"/>
                          <a:cs typeface="Times New Roman"/>
                        </a:rPr>
                        <a:t>+</a:t>
                      </a:r>
                      <a:endParaRPr lang="en-US" sz="1100" dirty="0">
                        <a:effectLst/>
                        <a:latin typeface="Book Antiqua" panose="02040602050305030304" pitchFamily="18" charset="0"/>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60000"/>
                        <a:lumOff val="40000"/>
                      </a:schemeClr>
                    </a:solidFill>
                  </a:tcPr>
                </a:tc>
                <a:extLst>
                  <a:ext uri="{0D108BD9-81ED-4DB2-BD59-A6C34878D82A}">
                    <a16:rowId xmlns:a16="http://schemas.microsoft.com/office/drawing/2014/main" val="10011"/>
                  </a:ext>
                </a:extLst>
              </a:tr>
              <a:tr h="227099">
                <a:tc>
                  <a:txBody>
                    <a:bodyPr/>
                    <a:lstStyle/>
                    <a:p>
                      <a:pPr marL="0" marR="0" lvl="0" indent="0">
                        <a:lnSpc>
                          <a:spcPct val="115000"/>
                        </a:lnSpc>
                        <a:spcBef>
                          <a:spcPts val="0"/>
                        </a:spcBef>
                        <a:spcAft>
                          <a:spcPts val="0"/>
                        </a:spcAft>
                        <a:buFont typeface="+mj-lt"/>
                        <a:buNone/>
                      </a:pPr>
                      <a:r>
                        <a:rPr lang="sr-Latn-RS" sz="1200" dirty="0">
                          <a:effectLst/>
                          <a:latin typeface="Book Antiqua" panose="02040602050305030304" pitchFamily="18" charset="0"/>
                          <a:ea typeface="Calibri"/>
                          <a:cs typeface="Times New Roman" panose="02020603050405020304" pitchFamily="18" charset="0"/>
                        </a:rPr>
                        <a:t>25.</a:t>
                      </a:r>
                      <a:endParaRPr lang="en-US" sz="1200" dirty="0">
                        <a:effectLst/>
                        <a:latin typeface="Book Antiqua" panose="02040602050305030304" pitchFamily="18" charset="0"/>
                        <a:ea typeface="Calibri"/>
                        <a:cs typeface="Times New Roman" panose="02020603050405020304" pitchFamily="18" charset="0"/>
                      </a:endParaRPr>
                    </a:p>
                  </a:txBody>
                  <a:tcPr marL="49195" marR="491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B"/>
                    </a:solidFill>
                  </a:tcPr>
                </a:tc>
                <a:tc>
                  <a:txBody>
                    <a:bodyPr/>
                    <a:lstStyle/>
                    <a:p>
                      <a:pPr marL="0" marR="0">
                        <a:lnSpc>
                          <a:spcPct val="115000"/>
                        </a:lnSpc>
                        <a:spcBef>
                          <a:spcPts val="0"/>
                        </a:spcBef>
                        <a:spcAft>
                          <a:spcPts val="0"/>
                        </a:spcAft>
                      </a:pPr>
                      <a:r>
                        <a:rPr lang="en-US" sz="1200">
                          <a:effectLst/>
                          <a:latin typeface="Book Antiqua" panose="02040602050305030304" pitchFamily="18" charset="0"/>
                          <a:ea typeface="Calibri"/>
                          <a:cs typeface="Times New Roman"/>
                        </a:rPr>
                        <a:t>TCASU-KPA</a:t>
                      </a:r>
                      <a:endParaRPr lang="en-US" sz="1100">
                        <a:effectLst/>
                        <a:latin typeface="Book Antiqua" panose="02040602050305030304" pitchFamily="18" charset="0"/>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B"/>
                    </a:solidFill>
                  </a:tcPr>
                </a:tc>
                <a:tc>
                  <a:txBody>
                    <a:bodyPr/>
                    <a:lstStyle/>
                    <a:p>
                      <a:pPr marL="0" marR="0">
                        <a:lnSpc>
                          <a:spcPct val="115000"/>
                        </a:lnSpc>
                        <a:spcBef>
                          <a:spcPts val="0"/>
                        </a:spcBef>
                        <a:spcAft>
                          <a:spcPts val="0"/>
                        </a:spcAft>
                      </a:pPr>
                      <a:r>
                        <a:rPr lang="en-US" sz="1200" dirty="0">
                          <a:effectLst/>
                          <a:latin typeface="Book Antiqua" panose="02040602050305030304" pitchFamily="18" charset="0"/>
                          <a:ea typeface="Calibri"/>
                          <a:cs typeface="Times New Roman"/>
                        </a:rPr>
                        <a:t>+</a:t>
                      </a:r>
                      <a:endParaRPr lang="en-US" sz="1100" dirty="0">
                        <a:effectLst/>
                        <a:latin typeface="Book Antiqua" panose="02040602050305030304" pitchFamily="18" charset="0"/>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B"/>
                    </a:solidFill>
                  </a:tcPr>
                </a:tc>
                <a:extLst>
                  <a:ext uri="{0D108BD9-81ED-4DB2-BD59-A6C34878D82A}">
                    <a16:rowId xmlns:a16="http://schemas.microsoft.com/office/drawing/2014/main" val="10012"/>
                  </a:ext>
                </a:extLst>
              </a:tr>
              <a:tr h="227099">
                <a:tc>
                  <a:txBody>
                    <a:bodyPr/>
                    <a:lstStyle/>
                    <a:p>
                      <a:pPr marL="0" marR="0" lvl="0" indent="0">
                        <a:lnSpc>
                          <a:spcPct val="115000"/>
                        </a:lnSpc>
                        <a:spcBef>
                          <a:spcPts val="0"/>
                        </a:spcBef>
                        <a:spcAft>
                          <a:spcPts val="0"/>
                        </a:spcAft>
                        <a:buFont typeface="+mj-lt"/>
                        <a:buNone/>
                      </a:pPr>
                      <a:r>
                        <a:rPr lang="sr-Latn-RS" sz="1200" dirty="0">
                          <a:effectLst/>
                          <a:latin typeface="Book Antiqua" panose="02040602050305030304" pitchFamily="18" charset="0"/>
                          <a:ea typeface="Calibri"/>
                          <a:cs typeface="Times New Roman" panose="02020603050405020304" pitchFamily="18" charset="0"/>
                        </a:rPr>
                        <a:t>26.</a:t>
                      </a:r>
                      <a:endParaRPr lang="en-US" sz="1200" dirty="0">
                        <a:effectLst/>
                        <a:latin typeface="Book Antiqua" panose="02040602050305030304" pitchFamily="18" charset="0"/>
                        <a:ea typeface="Calibri"/>
                        <a:cs typeface="Times New Roman" panose="02020603050405020304" pitchFamily="18" charset="0"/>
                      </a:endParaRPr>
                    </a:p>
                  </a:txBody>
                  <a:tcPr marL="49195" marR="491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B"/>
                    </a:solidFill>
                  </a:tcPr>
                </a:tc>
                <a:tc>
                  <a:txBody>
                    <a:bodyPr/>
                    <a:lstStyle/>
                    <a:p>
                      <a:pPr marL="0" marR="0">
                        <a:lnSpc>
                          <a:spcPct val="115000"/>
                        </a:lnSpc>
                        <a:spcBef>
                          <a:spcPts val="0"/>
                        </a:spcBef>
                        <a:spcAft>
                          <a:spcPts val="0"/>
                        </a:spcAft>
                      </a:pPr>
                      <a:r>
                        <a:rPr lang="en-US" sz="1200">
                          <a:effectLst/>
                          <a:latin typeface="Book Antiqua" panose="02040602050305030304" pitchFamily="18" charset="0"/>
                          <a:ea typeface="Calibri"/>
                          <a:cs typeface="Times New Roman"/>
                        </a:rPr>
                        <a:t>TCASU-TUC</a:t>
                      </a:r>
                      <a:endParaRPr lang="en-US" sz="1100">
                        <a:effectLst/>
                        <a:latin typeface="Book Antiqua" panose="02040602050305030304" pitchFamily="18" charset="0"/>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B"/>
                    </a:solidFill>
                  </a:tcPr>
                </a:tc>
                <a:tc>
                  <a:txBody>
                    <a:bodyPr/>
                    <a:lstStyle/>
                    <a:p>
                      <a:pPr marL="0" marR="0">
                        <a:lnSpc>
                          <a:spcPct val="115000"/>
                        </a:lnSpc>
                        <a:spcBef>
                          <a:spcPts val="0"/>
                        </a:spcBef>
                        <a:spcAft>
                          <a:spcPts val="0"/>
                        </a:spcAft>
                      </a:pPr>
                      <a:r>
                        <a:rPr lang="en-US" sz="1200" dirty="0">
                          <a:effectLst/>
                          <a:latin typeface="Book Antiqua" panose="02040602050305030304" pitchFamily="18" charset="0"/>
                          <a:ea typeface="Calibri"/>
                          <a:cs typeface="Times New Roman"/>
                        </a:rPr>
                        <a:t>+</a:t>
                      </a:r>
                      <a:endParaRPr lang="en-US" sz="1100" dirty="0">
                        <a:effectLst/>
                        <a:latin typeface="Book Antiqua" panose="02040602050305030304" pitchFamily="18" charset="0"/>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B"/>
                    </a:solidFill>
                  </a:tcPr>
                </a:tc>
                <a:extLst>
                  <a:ext uri="{0D108BD9-81ED-4DB2-BD59-A6C34878D82A}">
                    <a16:rowId xmlns:a16="http://schemas.microsoft.com/office/drawing/2014/main" val="10013"/>
                  </a:ext>
                </a:extLst>
              </a:tr>
            </a:tbl>
          </a:graphicData>
        </a:graphic>
      </p:graphicFrame>
    </p:spTree>
    <p:extLst>
      <p:ext uri="{BB962C8B-B14F-4D97-AF65-F5344CB8AC3E}">
        <p14:creationId xmlns:p14="http://schemas.microsoft.com/office/powerpoint/2010/main" val="2173802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cxnSp>
        <p:nvCxnSpPr>
          <p:cNvPr id="7" name="Straight Connector 6"/>
          <p:cNvCxnSpPr/>
          <p:nvPr/>
        </p:nvCxnSpPr>
        <p:spPr>
          <a:xfrm>
            <a:off x="0" y="7239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9" name="Slide Number Placeholder 8"/>
          <p:cNvSpPr>
            <a:spLocks noGrp="1"/>
          </p:cNvSpPr>
          <p:nvPr>
            <p:ph type="sldNum" sz="quarter" idx="12"/>
          </p:nvPr>
        </p:nvSpPr>
        <p:spPr/>
        <p:txBody>
          <a:bodyPr/>
          <a:lstStyle/>
          <a:p>
            <a:fld id="{B6F15528-21DE-4FAA-801E-634DDDAF4B2B}" type="slidenum">
              <a:rPr lang="en-US" smtClean="0"/>
              <a:pPr/>
              <a:t>5</a:t>
            </a:fld>
            <a:endParaRPr lang="en-US"/>
          </a:p>
        </p:txBody>
      </p:sp>
      <p:pic>
        <p:nvPicPr>
          <p:cNvPr id="11" name="Picture 10" descr="final_color.jpg"/>
          <p:cNvPicPr>
            <a:picLocks noChangeAspect="1"/>
          </p:cNvPicPr>
          <p:nvPr/>
        </p:nvPicPr>
        <p:blipFill>
          <a:blip r:embed="rId2" cstate="print"/>
          <a:stretch>
            <a:fillRect/>
          </a:stretch>
        </p:blipFill>
        <p:spPr>
          <a:xfrm>
            <a:off x="0" y="0"/>
            <a:ext cx="1447800" cy="685800"/>
          </a:xfrm>
          <a:prstGeom prst="rect">
            <a:avLst/>
          </a:prstGeom>
        </p:spPr>
      </p:pic>
      <p:pic>
        <p:nvPicPr>
          <p:cNvPr id="12" name="Picture 11" descr="eu_flag_co_funded_pos_[rgb]_right.jpg"/>
          <p:cNvPicPr/>
          <p:nvPr/>
        </p:nvPicPr>
        <p:blipFill>
          <a:blip r:embed="rId3" cstate="print"/>
          <a:stretch>
            <a:fillRect/>
          </a:stretch>
        </p:blipFill>
        <p:spPr>
          <a:xfrm>
            <a:off x="7467600" y="152400"/>
            <a:ext cx="1676400" cy="409575"/>
          </a:xfrm>
          <a:prstGeom prst="rect">
            <a:avLst/>
          </a:prstGeom>
        </p:spPr>
      </p:pic>
      <p:sp>
        <p:nvSpPr>
          <p:cNvPr id="10" name="Title 1"/>
          <p:cNvSpPr>
            <a:spLocks noGrp="1"/>
          </p:cNvSpPr>
          <p:nvPr>
            <p:ph type="title"/>
          </p:nvPr>
        </p:nvSpPr>
        <p:spPr>
          <a:xfrm>
            <a:off x="457200" y="838200"/>
            <a:ext cx="8229600" cy="762000"/>
          </a:xfrm>
        </p:spPr>
        <p:txBody>
          <a:bodyPr>
            <a:normAutofit fontScale="90000"/>
          </a:bodyPr>
          <a:lstStyle/>
          <a:p>
            <a:r>
              <a:rPr lang="en-US" sz="3600" dirty="0">
                <a:solidFill>
                  <a:srgbClr val="002060"/>
                </a:solidFill>
                <a:latin typeface="Book Antiqua" panose="02040602050305030304" pitchFamily="18" charset="0"/>
              </a:rPr>
              <a:t>Preparation –</a:t>
            </a:r>
            <a:r>
              <a:rPr lang="en-US" sz="3600" dirty="0">
                <a:solidFill>
                  <a:schemeClr val="accent6">
                    <a:lumMod val="50000"/>
                  </a:schemeClr>
                </a:solidFill>
                <a:latin typeface="Book Antiqua" panose="02040602050305030304" pitchFamily="18" charset="0"/>
              </a:rPr>
              <a:t>tasks</a:t>
            </a:r>
            <a:br>
              <a:rPr lang="sr-Latn-RS" sz="3600" dirty="0">
                <a:solidFill>
                  <a:schemeClr val="accent6">
                    <a:lumMod val="50000"/>
                  </a:schemeClr>
                </a:solidFill>
                <a:latin typeface="Book Antiqua" panose="02040602050305030304" pitchFamily="18" charset="0"/>
              </a:rPr>
            </a:br>
            <a:endParaRPr lang="bs-Latn-BA" sz="3600" dirty="0">
              <a:solidFill>
                <a:schemeClr val="accent6">
                  <a:lumMod val="50000"/>
                </a:schemeClr>
              </a:solidFill>
              <a:latin typeface="Book Antiqua" panose="02040602050305030304" pitchFamily="18" charset="0"/>
            </a:endParaRPr>
          </a:p>
        </p:txBody>
      </p:sp>
      <p:graphicFrame>
        <p:nvGraphicFramePr>
          <p:cNvPr id="13" name="Table 12"/>
          <p:cNvGraphicFramePr>
            <a:graphicFrameLocks noGrp="1"/>
          </p:cNvGraphicFramePr>
          <p:nvPr>
            <p:extLst>
              <p:ext uri="{D42A27DB-BD31-4B8C-83A1-F6EECF244321}">
                <p14:modId xmlns:p14="http://schemas.microsoft.com/office/powerpoint/2010/main" val="730558472"/>
              </p:ext>
            </p:extLst>
          </p:nvPr>
        </p:nvGraphicFramePr>
        <p:xfrm>
          <a:off x="800100" y="1219201"/>
          <a:ext cx="7543800" cy="2971800"/>
        </p:xfrm>
        <a:graphic>
          <a:graphicData uri="http://schemas.openxmlformats.org/drawingml/2006/table">
            <a:tbl>
              <a:tblPr firstRow="1" bandRow="1">
                <a:tableStyleId>{5C22544A-7EE6-4342-B048-85BDC9FD1C3A}</a:tableStyleId>
              </a:tblPr>
              <a:tblGrid>
                <a:gridCol w="3601005">
                  <a:extLst>
                    <a:ext uri="{9D8B030D-6E8A-4147-A177-3AD203B41FA5}">
                      <a16:colId xmlns:a16="http://schemas.microsoft.com/office/drawing/2014/main" val="20000"/>
                    </a:ext>
                  </a:extLst>
                </a:gridCol>
                <a:gridCol w="3942795">
                  <a:extLst>
                    <a:ext uri="{9D8B030D-6E8A-4147-A177-3AD203B41FA5}">
                      <a16:colId xmlns:a16="http://schemas.microsoft.com/office/drawing/2014/main" val="20001"/>
                    </a:ext>
                  </a:extLst>
                </a:gridCol>
              </a:tblGrid>
              <a:tr h="379876">
                <a:tc>
                  <a:txBody>
                    <a:bodyPr/>
                    <a:lstStyle/>
                    <a:p>
                      <a:pPr algn="ctr"/>
                      <a:r>
                        <a:rPr lang="en-US" sz="2400" b="1" kern="1200" dirty="0">
                          <a:solidFill>
                            <a:schemeClr val="lt1"/>
                          </a:solidFill>
                          <a:latin typeface="Book Antiqua" panose="02040602050305030304" pitchFamily="18" charset="0"/>
                          <a:ea typeface="+mn-ea"/>
                          <a:cs typeface="+mn-cs"/>
                        </a:rPr>
                        <a:t>Sending</a:t>
                      </a:r>
                      <a:r>
                        <a:rPr lang="en-US" sz="2400" dirty="0">
                          <a:latin typeface="Book Antiqua" panose="02040602050305030304" pitchFamily="18" charset="0"/>
                        </a:rPr>
                        <a:t> </a:t>
                      </a:r>
                      <a:r>
                        <a:rPr lang="en-US" sz="2400" b="1" kern="1200" dirty="0" err="1">
                          <a:solidFill>
                            <a:schemeClr val="lt1"/>
                          </a:solidFill>
                          <a:latin typeface="Book Antiqua" panose="02040602050305030304" pitchFamily="18" charset="0"/>
                          <a:ea typeface="+mn-ea"/>
                          <a:cs typeface="+mn-cs"/>
                        </a:rPr>
                        <a:t>Organisation</a:t>
                      </a:r>
                      <a:endParaRPr lang="en-US" sz="2400" b="1" kern="1200" dirty="0">
                        <a:solidFill>
                          <a:schemeClr val="lt1"/>
                        </a:solidFill>
                        <a:latin typeface="Book Antiqua" panose="02040602050305030304" pitchFamily="18" charset="0"/>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r>
                        <a:rPr lang="en-US" sz="2400" b="1" kern="1200" dirty="0">
                          <a:solidFill>
                            <a:schemeClr val="lt1"/>
                          </a:solidFill>
                          <a:latin typeface="Book Antiqua" panose="02040602050305030304" pitchFamily="18" charset="0"/>
                          <a:ea typeface="+mn-ea"/>
                          <a:cs typeface="+mn-cs"/>
                        </a:rPr>
                        <a:t>Receiving</a:t>
                      </a:r>
                      <a:r>
                        <a:rPr lang="en-US" sz="2400" b="1" kern="1200" baseline="0" dirty="0">
                          <a:solidFill>
                            <a:schemeClr val="lt1"/>
                          </a:solidFill>
                          <a:latin typeface="Book Antiqua" panose="02040602050305030304" pitchFamily="18" charset="0"/>
                          <a:ea typeface="+mn-ea"/>
                          <a:cs typeface="+mn-cs"/>
                        </a:rPr>
                        <a:t> </a:t>
                      </a:r>
                      <a:r>
                        <a:rPr lang="en-US" sz="2400" b="1" kern="1200" baseline="0" dirty="0" err="1">
                          <a:solidFill>
                            <a:schemeClr val="lt1"/>
                          </a:solidFill>
                          <a:latin typeface="Book Antiqua" panose="02040602050305030304" pitchFamily="18" charset="0"/>
                          <a:ea typeface="+mn-ea"/>
                          <a:cs typeface="+mn-cs"/>
                        </a:rPr>
                        <a:t>Organisation</a:t>
                      </a:r>
                      <a:endParaRPr lang="en-US" sz="2400" b="1" kern="1200" dirty="0">
                        <a:solidFill>
                          <a:schemeClr val="lt1"/>
                        </a:solidFill>
                        <a:latin typeface="Book Antiqua" panose="02040602050305030304" pitchFamily="18" charset="0"/>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extLst>
                  <a:ext uri="{0D108BD9-81ED-4DB2-BD59-A6C34878D82A}">
                    <a16:rowId xmlns:a16="http://schemas.microsoft.com/office/drawing/2014/main" val="10001"/>
                  </a:ext>
                </a:extLst>
              </a:tr>
              <a:tr h="2514600">
                <a:tc>
                  <a:txBody>
                    <a:bodyPr/>
                    <a:lstStyle/>
                    <a:p>
                      <a:pPr algn="l">
                        <a:spcBef>
                          <a:spcPts val="1800"/>
                        </a:spcBef>
                        <a:buFont typeface="Arial" pitchFamily="34" charset="0"/>
                        <a:buNone/>
                      </a:pPr>
                      <a:endParaRPr lang="en-US" sz="1600" dirty="0">
                        <a:latin typeface="Book Antiqua" panose="02040602050305030304" pitchFamily="18" charset="0"/>
                      </a:endParaRPr>
                    </a:p>
                    <a:p>
                      <a:pPr algn="l">
                        <a:spcBef>
                          <a:spcPts val="600"/>
                        </a:spcBef>
                        <a:buFont typeface="Arial" pitchFamily="34" charset="0"/>
                        <a:buChar char="•"/>
                      </a:pPr>
                      <a:r>
                        <a:rPr lang="en-US" sz="1600" dirty="0">
                          <a:latin typeface="Book Antiqua" panose="02040602050305030304" pitchFamily="18" charset="0"/>
                        </a:rPr>
                        <a:t> </a:t>
                      </a:r>
                      <a:r>
                        <a:rPr lang="en-US" sz="1600" b="1" dirty="0">
                          <a:latin typeface="Book Antiqua" panose="02040602050305030304" pitchFamily="18" charset="0"/>
                        </a:rPr>
                        <a:t>Promote and raise awareness</a:t>
                      </a:r>
                    </a:p>
                    <a:p>
                      <a:pPr indent="0" algn="l">
                        <a:spcBef>
                          <a:spcPts val="1200"/>
                        </a:spcBef>
                        <a:buFont typeface="Arial" pitchFamily="34" charset="0"/>
                        <a:buChar char="•"/>
                      </a:pPr>
                      <a:r>
                        <a:rPr lang="en-US" sz="1600" b="1" dirty="0">
                          <a:latin typeface="Book Antiqua" panose="02040602050305030304" pitchFamily="18" charset="0"/>
                        </a:rPr>
                        <a:t> Select the candidates in line with IIA</a:t>
                      </a:r>
                    </a:p>
                    <a:p>
                      <a:pPr algn="l">
                        <a:spcBef>
                          <a:spcPts val="1200"/>
                        </a:spcBef>
                        <a:buFont typeface="Arial" pitchFamily="34" charset="0"/>
                        <a:buChar char="•"/>
                      </a:pPr>
                      <a:r>
                        <a:rPr lang="en-US" sz="1600" b="1" dirty="0">
                          <a:latin typeface="Book Antiqua" panose="02040602050305030304" pitchFamily="18" charset="0"/>
                        </a:rPr>
                        <a:t> Provide support</a:t>
                      </a:r>
                      <a:r>
                        <a:rPr lang="en-US" sz="1600" b="1" baseline="0" dirty="0">
                          <a:latin typeface="Book Antiqua" panose="02040602050305030304" pitchFamily="18" charset="0"/>
                        </a:rPr>
                        <a:t> in preparation of the individual mobility (visa, administrative issues, insurance, etc.)</a:t>
                      </a:r>
                      <a:endParaRPr lang="en-US" sz="1600" dirty="0">
                        <a:latin typeface="Book Antiqua" panose="0204060205030503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spcBef>
                          <a:spcPts val="1800"/>
                        </a:spcBef>
                        <a:buFont typeface="Arial" pitchFamily="34" charset="0"/>
                        <a:buNone/>
                      </a:pPr>
                      <a:endParaRPr lang="en-US" sz="1600" dirty="0">
                        <a:latin typeface="Book Antiqua" panose="02040602050305030304" pitchFamily="18" charset="0"/>
                      </a:endParaRPr>
                    </a:p>
                    <a:p>
                      <a:pPr algn="l">
                        <a:spcBef>
                          <a:spcPts val="600"/>
                        </a:spcBef>
                        <a:buFont typeface="Arial" pitchFamily="34" charset="0"/>
                        <a:buChar char="•"/>
                      </a:pPr>
                      <a:r>
                        <a:rPr lang="en-US" sz="1600" dirty="0">
                          <a:latin typeface="Book Antiqua" panose="02040602050305030304" pitchFamily="18" charset="0"/>
                        </a:rPr>
                        <a:t> </a:t>
                      </a:r>
                      <a:r>
                        <a:rPr lang="en-US" sz="1600" b="1" dirty="0">
                          <a:latin typeface="Book Antiqua" panose="02040602050305030304" pitchFamily="18" charset="0"/>
                        </a:rPr>
                        <a:t>Inform</a:t>
                      </a:r>
                      <a:r>
                        <a:rPr lang="en-US" sz="1600" b="1" baseline="0" dirty="0">
                          <a:latin typeface="Book Antiqua" panose="02040602050305030304" pitchFamily="18" charset="0"/>
                        </a:rPr>
                        <a:t> locally</a:t>
                      </a:r>
                      <a:endParaRPr lang="en-US" sz="1600" b="1" dirty="0">
                        <a:latin typeface="Book Antiqua" panose="02040602050305030304" pitchFamily="18" charset="0"/>
                      </a:endParaRPr>
                    </a:p>
                    <a:p>
                      <a:pPr indent="0" algn="l">
                        <a:spcBef>
                          <a:spcPts val="1200"/>
                        </a:spcBef>
                        <a:buFont typeface="Arial" pitchFamily="34" charset="0"/>
                        <a:buChar char="•"/>
                      </a:pPr>
                      <a:r>
                        <a:rPr lang="en-US" sz="1600" b="1" dirty="0">
                          <a:latin typeface="Book Antiqua" panose="02040602050305030304" pitchFamily="18" charset="0"/>
                        </a:rPr>
                        <a:t> Prepare logistics and support for incoming individuals</a:t>
                      </a:r>
                    </a:p>
                    <a:p>
                      <a:pPr algn="l">
                        <a:spcBef>
                          <a:spcPts val="1200"/>
                        </a:spcBef>
                        <a:buFont typeface="Arial" pitchFamily="34" charset="0"/>
                        <a:buChar char="•"/>
                      </a:pPr>
                      <a:r>
                        <a:rPr lang="en-US" sz="1600" b="1" dirty="0">
                          <a:latin typeface="Book Antiqua" panose="02040602050305030304" pitchFamily="18" charset="0"/>
                        </a:rPr>
                        <a:t> Welcome</a:t>
                      </a:r>
                      <a:r>
                        <a:rPr lang="en-US" sz="1600" b="1" baseline="0" dirty="0">
                          <a:latin typeface="Book Antiqua" panose="02040602050305030304" pitchFamily="18" charset="0"/>
                        </a:rPr>
                        <a:t> and monitor the activities</a:t>
                      </a:r>
                    </a:p>
                    <a:p>
                      <a:pPr algn="l">
                        <a:spcBef>
                          <a:spcPts val="1200"/>
                        </a:spcBef>
                        <a:buFont typeface="Arial" pitchFamily="34" charset="0"/>
                        <a:buChar char="•"/>
                      </a:pPr>
                      <a:endParaRPr lang="en-US" sz="1600" dirty="0">
                        <a:latin typeface="Book Antiqua" panose="02040602050305030304" pitchFamily="18" charset="0"/>
                      </a:endParaRPr>
                    </a:p>
                    <a:p>
                      <a:pPr algn="l"/>
                      <a:endParaRPr lang="en-US" sz="1600" dirty="0">
                        <a:latin typeface="Book Antiqua" panose="0204060205030503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bl>
          </a:graphicData>
        </a:graphic>
      </p:graphicFrame>
      <p:sp>
        <p:nvSpPr>
          <p:cNvPr id="4" name="TextBox 3"/>
          <p:cNvSpPr txBox="1"/>
          <p:nvPr/>
        </p:nvSpPr>
        <p:spPr>
          <a:xfrm>
            <a:off x="495300" y="4495101"/>
            <a:ext cx="8153399" cy="1754326"/>
          </a:xfrm>
          <a:prstGeom prst="rect">
            <a:avLst/>
          </a:prstGeom>
          <a:noFill/>
        </p:spPr>
        <p:txBody>
          <a:bodyPr wrap="square" rtlCol="0">
            <a:spAutoFit/>
          </a:bodyPr>
          <a:lstStyle/>
          <a:p>
            <a:r>
              <a:rPr lang="sr-Latn-RS" dirty="0">
                <a:latin typeface="Book Antiqua" panose="02040602050305030304" pitchFamily="18" charset="0"/>
              </a:rPr>
              <a:t>Each Institution need to have adopted legal documents regulating mobility (Rulebooks, Guidelines, Manuals,...) and visible on institutional website</a:t>
            </a:r>
          </a:p>
          <a:p>
            <a:endParaRPr lang="sr-Latn-RS" dirty="0">
              <a:latin typeface="Book Antiqua" panose="02040602050305030304" pitchFamily="18" charset="0"/>
            </a:endParaRPr>
          </a:p>
          <a:p>
            <a:pPr algn="ctr"/>
            <a:r>
              <a:rPr lang="sr-Latn-RS" b="1" dirty="0">
                <a:latin typeface="Book Antiqua" panose="02040602050305030304" pitchFamily="18" charset="0"/>
              </a:rPr>
              <a:t>ADDED VALUE</a:t>
            </a:r>
          </a:p>
          <a:p>
            <a:r>
              <a:rPr lang="sr-Latn-RS" dirty="0">
                <a:latin typeface="Book Antiqua" panose="02040602050305030304" pitchFamily="18" charset="0"/>
              </a:rPr>
              <a:t>TCASU, KPA have adopted necessary documents (UNID- has prepared documents- in the process of adoption.</a:t>
            </a:r>
            <a:endParaRPr lang="en-US" dirty="0">
              <a:latin typeface="Book Antiqua" panose="02040602050305030304" pitchFamily="18" charset="0"/>
            </a:endParaRPr>
          </a:p>
        </p:txBody>
      </p:sp>
    </p:spTree>
    <p:extLst>
      <p:ext uri="{BB962C8B-B14F-4D97-AF65-F5344CB8AC3E}">
        <p14:creationId xmlns:p14="http://schemas.microsoft.com/office/powerpoint/2010/main" val="2173802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cxnSp>
        <p:nvCxnSpPr>
          <p:cNvPr id="7" name="Straight Connector 6"/>
          <p:cNvCxnSpPr/>
          <p:nvPr/>
        </p:nvCxnSpPr>
        <p:spPr>
          <a:xfrm>
            <a:off x="0" y="7239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9" name="Slide Number Placeholder 8"/>
          <p:cNvSpPr>
            <a:spLocks noGrp="1"/>
          </p:cNvSpPr>
          <p:nvPr>
            <p:ph type="sldNum" sz="quarter" idx="12"/>
          </p:nvPr>
        </p:nvSpPr>
        <p:spPr/>
        <p:txBody>
          <a:bodyPr/>
          <a:lstStyle/>
          <a:p>
            <a:fld id="{B6F15528-21DE-4FAA-801E-634DDDAF4B2B}" type="slidenum">
              <a:rPr lang="en-US" smtClean="0"/>
              <a:pPr/>
              <a:t>6</a:t>
            </a:fld>
            <a:endParaRPr lang="en-US"/>
          </a:p>
        </p:txBody>
      </p:sp>
      <p:pic>
        <p:nvPicPr>
          <p:cNvPr id="11" name="Picture 10" descr="final_color.jpg"/>
          <p:cNvPicPr>
            <a:picLocks noChangeAspect="1"/>
          </p:cNvPicPr>
          <p:nvPr/>
        </p:nvPicPr>
        <p:blipFill>
          <a:blip r:embed="rId2" cstate="print"/>
          <a:stretch>
            <a:fillRect/>
          </a:stretch>
        </p:blipFill>
        <p:spPr>
          <a:xfrm>
            <a:off x="0" y="0"/>
            <a:ext cx="1447800" cy="685800"/>
          </a:xfrm>
          <a:prstGeom prst="rect">
            <a:avLst/>
          </a:prstGeom>
        </p:spPr>
      </p:pic>
      <p:pic>
        <p:nvPicPr>
          <p:cNvPr id="12" name="Picture 11" descr="eu_flag_co_funded_pos_[rgb]_right.jpg"/>
          <p:cNvPicPr/>
          <p:nvPr/>
        </p:nvPicPr>
        <p:blipFill>
          <a:blip r:embed="rId3" cstate="print"/>
          <a:stretch>
            <a:fillRect/>
          </a:stretch>
        </p:blipFill>
        <p:spPr>
          <a:xfrm>
            <a:off x="7467600" y="152400"/>
            <a:ext cx="1676400" cy="409575"/>
          </a:xfrm>
          <a:prstGeom prst="rect">
            <a:avLst/>
          </a:prstGeom>
        </p:spPr>
      </p:pic>
      <p:sp>
        <p:nvSpPr>
          <p:cNvPr id="13" name="Rectangle 12"/>
          <p:cNvSpPr/>
          <p:nvPr/>
        </p:nvSpPr>
        <p:spPr>
          <a:xfrm>
            <a:off x="190500" y="723900"/>
            <a:ext cx="8763000" cy="6217087"/>
          </a:xfrm>
          <a:prstGeom prst="rect">
            <a:avLst/>
          </a:prstGeom>
        </p:spPr>
        <p:txBody>
          <a:bodyPr wrap="square">
            <a:spAutoFit/>
          </a:bodyPr>
          <a:lstStyle/>
          <a:p>
            <a:r>
              <a:rPr lang="en-US" sz="3000" dirty="0">
                <a:solidFill>
                  <a:srgbClr val="002060"/>
                </a:solidFill>
                <a:latin typeface="Book Antiqua" panose="02040602050305030304" pitchFamily="18" charset="0"/>
              </a:rPr>
              <a:t>Preparation –</a:t>
            </a:r>
            <a:r>
              <a:rPr lang="en-US" sz="3000" dirty="0">
                <a:solidFill>
                  <a:srgbClr val="C00000"/>
                </a:solidFill>
                <a:latin typeface="Book Antiqua" panose="02040602050305030304" pitchFamily="18" charset="0"/>
              </a:rPr>
              <a:t>tasks</a:t>
            </a:r>
            <a:endParaRPr lang="sr-Latn-RS" sz="3000" dirty="0">
              <a:solidFill>
                <a:srgbClr val="C00000"/>
              </a:solidFill>
              <a:latin typeface="Book Antiqua" panose="02040602050305030304" pitchFamily="18" charset="0"/>
            </a:endParaRPr>
          </a:p>
          <a:p>
            <a:pPr marL="514350" indent="-514350">
              <a:buAutoNum type="arabicPeriod"/>
            </a:pPr>
            <a:r>
              <a:rPr lang="en-US" sz="2600" dirty="0">
                <a:solidFill>
                  <a:srgbClr val="C00000"/>
                </a:solidFill>
                <a:latin typeface="Book Antiqua" panose="02040602050305030304" pitchFamily="18" charset="0"/>
              </a:rPr>
              <a:t>Announcement of call on institutional website</a:t>
            </a:r>
          </a:p>
          <a:p>
            <a:r>
              <a:rPr lang="en-US" sz="2600" dirty="0">
                <a:latin typeface="Book Antiqua" panose="02040602050305030304" pitchFamily="18" charset="0"/>
              </a:rPr>
              <a:t>-List of necessary documents (</a:t>
            </a:r>
            <a:r>
              <a:rPr lang="sr-Latn-RS" sz="2600" dirty="0">
                <a:latin typeface="Book Antiqua" panose="02040602050305030304" pitchFamily="18" charset="0"/>
              </a:rPr>
              <a:t>proposal of </a:t>
            </a:r>
            <a:r>
              <a:rPr lang="en-US" sz="2600" dirty="0">
                <a:latin typeface="Book Antiqua" panose="02040602050305030304" pitchFamily="18" charset="0"/>
              </a:rPr>
              <a:t>staff mobility agreement/proposal of learning agreement, scan of passport, per-acceptation letter, language certificate, special conditions</a:t>
            </a:r>
            <a:r>
              <a:rPr lang="sr-Latn-RS" sz="2600" dirty="0">
                <a:latin typeface="Book Antiqua" panose="02040602050305030304" pitchFamily="18" charset="0"/>
              </a:rPr>
              <a:t>)</a:t>
            </a:r>
          </a:p>
          <a:p>
            <a:endParaRPr lang="sr-Latn-RS" sz="2600" dirty="0">
              <a:latin typeface="Book Antiqua" panose="02040602050305030304" pitchFamily="18" charset="0"/>
            </a:endParaRPr>
          </a:p>
          <a:p>
            <a:r>
              <a:rPr lang="sr-Latn-RS" sz="2600" dirty="0">
                <a:solidFill>
                  <a:schemeClr val="tx2"/>
                </a:solidFill>
                <a:latin typeface="Book Antiqua" panose="02040602050305030304" pitchFamily="18" charset="0"/>
              </a:rPr>
              <a:t>2. Selection of nominees</a:t>
            </a:r>
          </a:p>
          <a:p>
            <a:endParaRPr lang="sr-Latn-RS" sz="2600" dirty="0">
              <a:latin typeface="Book Antiqua" panose="02040602050305030304" pitchFamily="18" charset="0"/>
            </a:endParaRPr>
          </a:p>
          <a:p>
            <a:r>
              <a:rPr lang="sr-Latn-RS" sz="2600" dirty="0">
                <a:solidFill>
                  <a:srgbClr val="C00000"/>
                </a:solidFill>
                <a:latin typeface="Book Antiqua" panose="02040602050305030304" pitchFamily="18" charset="0"/>
              </a:rPr>
              <a:t>3. </a:t>
            </a:r>
            <a:r>
              <a:rPr lang="sr-Latn-RS" sz="2600" dirty="0">
                <a:solidFill>
                  <a:srgbClr val="C00000"/>
                </a:solidFill>
                <a:latin typeface="Book Antiqua" panose="02040602050305030304" pitchFamily="18" charset="0"/>
                <a:hlinkClick r:id="rId4" action="ppaction://hlinkfile"/>
              </a:rPr>
              <a:t>Protocol of selection made</a:t>
            </a:r>
            <a:r>
              <a:rPr lang="sr-Latn-RS" sz="2600" dirty="0">
                <a:solidFill>
                  <a:srgbClr val="C00000"/>
                </a:solidFill>
                <a:latin typeface="Book Antiqua" panose="02040602050305030304" pitchFamily="18" charset="0"/>
              </a:rPr>
              <a:t> </a:t>
            </a:r>
            <a:r>
              <a:rPr lang="sr-Latn-RS" sz="2600" dirty="0">
                <a:solidFill>
                  <a:srgbClr val="C00000"/>
                </a:solidFill>
                <a:latin typeface="Book Antiqua" panose="02040602050305030304" pitchFamily="18" charset="0"/>
                <a:hlinkClick r:id="rId5" action="ppaction://hlinkfile"/>
              </a:rPr>
              <a:t>and signed by the comission</a:t>
            </a:r>
            <a:endParaRPr lang="sr-Latn-RS" sz="2600" dirty="0">
              <a:solidFill>
                <a:srgbClr val="C00000"/>
              </a:solidFill>
              <a:latin typeface="Book Antiqua" panose="02040602050305030304" pitchFamily="18" charset="0"/>
            </a:endParaRPr>
          </a:p>
          <a:p>
            <a:endParaRPr lang="sr-Latn-RS" sz="2600" dirty="0">
              <a:latin typeface="Book Antiqua" panose="02040602050305030304" pitchFamily="18" charset="0"/>
            </a:endParaRPr>
          </a:p>
          <a:p>
            <a:r>
              <a:rPr lang="sr-Latn-RS" sz="2600" dirty="0">
                <a:solidFill>
                  <a:schemeClr val="tx2"/>
                </a:solidFill>
                <a:latin typeface="Book Antiqua" panose="02040602050305030304" pitchFamily="18" charset="0"/>
              </a:rPr>
              <a:t>4. </a:t>
            </a:r>
            <a:r>
              <a:rPr lang="sr-Latn-RS" sz="2600" dirty="0">
                <a:solidFill>
                  <a:schemeClr val="tx2"/>
                </a:solidFill>
                <a:latin typeface="Book Antiqua" panose="02040602050305030304" pitchFamily="18" charset="0"/>
                <a:hlinkClick r:id="rId6" action="ppaction://hlinkfile"/>
              </a:rPr>
              <a:t>Declaration of impartiality signed</a:t>
            </a:r>
            <a:endParaRPr lang="sr-Latn-RS" sz="2600" dirty="0">
              <a:solidFill>
                <a:schemeClr val="tx2"/>
              </a:solidFill>
              <a:latin typeface="Book Antiqua" panose="02040602050305030304" pitchFamily="18" charset="0"/>
            </a:endParaRPr>
          </a:p>
          <a:p>
            <a:endParaRPr lang="sr-Latn-RS" sz="2600" dirty="0">
              <a:solidFill>
                <a:schemeClr val="tx2"/>
              </a:solidFill>
              <a:latin typeface="Book Antiqua" panose="02040602050305030304" pitchFamily="18" charset="0"/>
            </a:endParaRPr>
          </a:p>
          <a:p>
            <a:r>
              <a:rPr lang="sr-Latn-RS" sz="2600" dirty="0">
                <a:solidFill>
                  <a:srgbClr val="C00000"/>
                </a:solidFill>
                <a:latin typeface="Book Antiqua" panose="02040602050305030304" pitchFamily="18" charset="0"/>
              </a:rPr>
              <a:t>5. List of nominees sent to the receiving institution</a:t>
            </a:r>
          </a:p>
          <a:p>
            <a:endParaRPr lang="en-US" sz="3000" dirty="0">
              <a:latin typeface="Book Antiqua" panose="02040602050305030304" pitchFamily="18" charset="0"/>
            </a:endParaRPr>
          </a:p>
        </p:txBody>
      </p:sp>
    </p:spTree>
    <p:extLst>
      <p:ext uri="{BB962C8B-B14F-4D97-AF65-F5344CB8AC3E}">
        <p14:creationId xmlns:p14="http://schemas.microsoft.com/office/powerpoint/2010/main" val="2173802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458200" cy="5486400"/>
          </a:xfrm>
        </p:spPr>
        <p:txBody>
          <a:bodyPr>
            <a:normAutofit/>
          </a:bodyPr>
          <a:lstStyle/>
          <a:p>
            <a:pPr marL="0" indent="0">
              <a:buNone/>
            </a:pPr>
            <a:r>
              <a:rPr lang="bs-Latn-BA" sz="2600" dirty="0">
                <a:solidFill>
                  <a:srgbClr val="002060"/>
                </a:solidFill>
                <a:latin typeface="Book Antiqua" panose="02040602050305030304" pitchFamily="18" charset="0"/>
              </a:rPr>
              <a:t>After acceptation of candidates</a:t>
            </a:r>
          </a:p>
          <a:p>
            <a:pPr>
              <a:buFontTx/>
              <a:buChar char="-"/>
            </a:pPr>
            <a:r>
              <a:rPr lang="bs-Latn-BA" sz="2600" dirty="0">
                <a:solidFill>
                  <a:srgbClr val="002060"/>
                </a:solidFill>
                <a:latin typeface="Book Antiqua" panose="02040602050305030304" pitchFamily="18" charset="0"/>
                <a:hlinkClick r:id="rId2" action="ppaction://hlinkfile"/>
              </a:rPr>
              <a:t>sending Iinstitution signes Grant agreement with candidate</a:t>
            </a:r>
            <a:endParaRPr lang="bs-Latn-BA" sz="2600" dirty="0">
              <a:solidFill>
                <a:srgbClr val="002060"/>
              </a:solidFill>
              <a:latin typeface="Book Antiqua" panose="02040602050305030304" pitchFamily="18" charset="0"/>
            </a:endParaRPr>
          </a:p>
          <a:p>
            <a:pPr marL="0" indent="0">
              <a:buNone/>
            </a:pPr>
            <a:endParaRPr lang="bs-Latn-BA" sz="2600" dirty="0">
              <a:solidFill>
                <a:srgbClr val="002060"/>
              </a:solidFill>
              <a:latin typeface="Book Antiqua" panose="02040602050305030304" pitchFamily="18" charset="0"/>
            </a:endParaRPr>
          </a:p>
          <a:p>
            <a:pPr>
              <a:buFontTx/>
              <a:buChar char="-"/>
            </a:pPr>
            <a:r>
              <a:rPr lang="bs-Latn-BA" sz="2600" dirty="0">
                <a:solidFill>
                  <a:srgbClr val="002060"/>
                </a:solidFill>
                <a:latin typeface="Book Antiqua" panose="02040602050305030304" pitchFamily="18" charset="0"/>
              </a:rPr>
              <a:t>NatRisk SMS responsible person arranges with receiving institution all details regarding mobility and inform candidate about them</a:t>
            </a:r>
          </a:p>
          <a:p>
            <a:pPr marL="0" indent="0">
              <a:buNone/>
            </a:pPr>
            <a:endParaRPr lang="bs-Latn-BA" sz="2600" dirty="0">
              <a:solidFill>
                <a:srgbClr val="002060"/>
              </a:solidFill>
              <a:latin typeface="Book Antiqua" panose="02040602050305030304" pitchFamily="18" charset="0"/>
            </a:endParaRPr>
          </a:p>
          <a:p>
            <a:pPr>
              <a:buFontTx/>
              <a:buChar char="-"/>
            </a:pPr>
            <a:r>
              <a:rPr lang="bs-Latn-BA" sz="2600" dirty="0">
                <a:solidFill>
                  <a:srgbClr val="002060"/>
                </a:solidFill>
                <a:latin typeface="Book Antiqua" panose="02040602050305030304" pitchFamily="18" charset="0"/>
              </a:rPr>
              <a:t>NatRisk SMS responsible person provides candidate with list of necessary documents, she/he need to prepare before and present after the mobility</a:t>
            </a:r>
          </a:p>
          <a:p>
            <a:pPr>
              <a:buFontTx/>
              <a:buChar char="-"/>
            </a:pPr>
            <a:endParaRPr lang="bs-Latn-BA" sz="2600" dirty="0">
              <a:solidFill>
                <a:srgbClr val="002060"/>
              </a:solidFill>
              <a:latin typeface="Book Antiqua" panose="02040602050305030304" pitchFamily="18" charset="0"/>
            </a:endParaRPr>
          </a:p>
          <a:p>
            <a:pPr>
              <a:buFontTx/>
              <a:buChar char="-"/>
            </a:pPr>
            <a:endParaRPr lang="bs-Latn-BA" sz="2600" dirty="0">
              <a:solidFill>
                <a:srgbClr val="002060"/>
              </a:solidFill>
              <a:latin typeface="Book Antiqua" panose="02040602050305030304" pitchFamily="18" charset="0"/>
            </a:endParaRPr>
          </a:p>
          <a:p>
            <a:pPr>
              <a:buFontTx/>
              <a:buChar char="-"/>
            </a:pPr>
            <a:endParaRPr lang="bs-Latn-BA" sz="2600" dirty="0">
              <a:solidFill>
                <a:srgbClr val="002060"/>
              </a:solidFill>
              <a:latin typeface="Book Antiqua" panose="02040602050305030304" pitchFamily="18" charset="0"/>
            </a:endParaRPr>
          </a:p>
        </p:txBody>
      </p:sp>
      <p:sp>
        <p:nvSpPr>
          <p:cNvPr id="6" name="Title 1"/>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cxnSp>
        <p:nvCxnSpPr>
          <p:cNvPr id="7" name="Straight Connector 6"/>
          <p:cNvCxnSpPr/>
          <p:nvPr/>
        </p:nvCxnSpPr>
        <p:spPr>
          <a:xfrm>
            <a:off x="0" y="7239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9" name="Slide Number Placeholder 8"/>
          <p:cNvSpPr>
            <a:spLocks noGrp="1"/>
          </p:cNvSpPr>
          <p:nvPr>
            <p:ph type="sldNum" sz="quarter" idx="12"/>
          </p:nvPr>
        </p:nvSpPr>
        <p:spPr/>
        <p:txBody>
          <a:bodyPr/>
          <a:lstStyle/>
          <a:p>
            <a:fld id="{B6F15528-21DE-4FAA-801E-634DDDAF4B2B}" type="slidenum">
              <a:rPr lang="en-US" smtClean="0"/>
              <a:pPr/>
              <a:t>7</a:t>
            </a:fld>
            <a:endParaRPr lang="en-US"/>
          </a:p>
        </p:txBody>
      </p:sp>
      <p:pic>
        <p:nvPicPr>
          <p:cNvPr id="11" name="Picture 10" descr="final_color.jpg"/>
          <p:cNvPicPr>
            <a:picLocks noChangeAspect="1"/>
          </p:cNvPicPr>
          <p:nvPr/>
        </p:nvPicPr>
        <p:blipFill>
          <a:blip r:embed="rId3" cstate="print"/>
          <a:stretch>
            <a:fillRect/>
          </a:stretch>
        </p:blipFill>
        <p:spPr>
          <a:xfrm>
            <a:off x="0" y="0"/>
            <a:ext cx="1447800" cy="685800"/>
          </a:xfrm>
          <a:prstGeom prst="rect">
            <a:avLst/>
          </a:prstGeom>
        </p:spPr>
      </p:pic>
      <p:pic>
        <p:nvPicPr>
          <p:cNvPr id="12" name="Picture 11" descr="eu_flag_co_funded_pos_[rgb]_right.jpg"/>
          <p:cNvPicPr/>
          <p:nvPr/>
        </p:nvPicPr>
        <p:blipFill>
          <a:blip r:embed="rId4" cstate="print"/>
          <a:stretch>
            <a:fillRect/>
          </a:stretch>
        </p:blipFill>
        <p:spPr>
          <a:xfrm>
            <a:off x="7467600" y="152400"/>
            <a:ext cx="1676400" cy="409575"/>
          </a:xfrm>
          <a:prstGeom prst="rect">
            <a:avLst/>
          </a:prstGeom>
        </p:spPr>
      </p:pic>
    </p:spTree>
    <p:extLst>
      <p:ext uri="{BB962C8B-B14F-4D97-AF65-F5344CB8AC3E}">
        <p14:creationId xmlns:p14="http://schemas.microsoft.com/office/powerpoint/2010/main" val="2173802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cxnSp>
        <p:nvCxnSpPr>
          <p:cNvPr id="7" name="Straight Connector 6"/>
          <p:cNvCxnSpPr/>
          <p:nvPr/>
        </p:nvCxnSpPr>
        <p:spPr>
          <a:xfrm>
            <a:off x="0" y="7239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9" name="Slide Number Placeholder 8"/>
          <p:cNvSpPr>
            <a:spLocks noGrp="1"/>
          </p:cNvSpPr>
          <p:nvPr>
            <p:ph type="sldNum" sz="quarter" idx="12"/>
          </p:nvPr>
        </p:nvSpPr>
        <p:spPr/>
        <p:txBody>
          <a:bodyPr/>
          <a:lstStyle/>
          <a:p>
            <a:fld id="{B6F15528-21DE-4FAA-801E-634DDDAF4B2B}" type="slidenum">
              <a:rPr lang="en-US" smtClean="0"/>
              <a:pPr/>
              <a:t>8</a:t>
            </a:fld>
            <a:endParaRPr lang="en-US"/>
          </a:p>
        </p:txBody>
      </p:sp>
      <p:pic>
        <p:nvPicPr>
          <p:cNvPr id="11" name="Picture 10" descr="final_color.jpg"/>
          <p:cNvPicPr>
            <a:picLocks noChangeAspect="1"/>
          </p:cNvPicPr>
          <p:nvPr/>
        </p:nvPicPr>
        <p:blipFill>
          <a:blip r:embed="rId2" cstate="print"/>
          <a:stretch>
            <a:fillRect/>
          </a:stretch>
        </p:blipFill>
        <p:spPr>
          <a:xfrm>
            <a:off x="0" y="0"/>
            <a:ext cx="1447800" cy="685800"/>
          </a:xfrm>
          <a:prstGeom prst="rect">
            <a:avLst/>
          </a:prstGeom>
        </p:spPr>
      </p:pic>
      <p:pic>
        <p:nvPicPr>
          <p:cNvPr id="12" name="Picture 11" descr="eu_flag_co_funded_pos_[rgb]_right.jpg"/>
          <p:cNvPicPr/>
          <p:nvPr/>
        </p:nvPicPr>
        <p:blipFill>
          <a:blip r:embed="rId3" cstate="print"/>
          <a:stretch>
            <a:fillRect/>
          </a:stretch>
        </p:blipFill>
        <p:spPr>
          <a:xfrm>
            <a:off x="7467600" y="152400"/>
            <a:ext cx="1676400" cy="409575"/>
          </a:xfrm>
          <a:prstGeom prst="rect">
            <a:avLst/>
          </a:prstGeom>
        </p:spPr>
      </p:pic>
      <p:sp>
        <p:nvSpPr>
          <p:cNvPr id="5" name="TextBox 4"/>
          <p:cNvSpPr txBox="1"/>
          <p:nvPr/>
        </p:nvSpPr>
        <p:spPr>
          <a:xfrm>
            <a:off x="699225" y="1149291"/>
            <a:ext cx="6604693" cy="2862322"/>
          </a:xfrm>
          <a:prstGeom prst="rect">
            <a:avLst/>
          </a:prstGeom>
          <a:noFill/>
        </p:spPr>
        <p:txBody>
          <a:bodyPr wrap="none" rtlCol="0">
            <a:spAutoFit/>
          </a:bodyPr>
          <a:lstStyle/>
          <a:p>
            <a:r>
              <a:rPr lang="sr-Latn-RS" dirty="0">
                <a:solidFill>
                  <a:srgbClr val="C00000"/>
                </a:solidFill>
                <a:latin typeface="Book Antiqua" panose="02040602050305030304" pitchFamily="18" charset="0"/>
              </a:rPr>
              <a:t>ONLY FOR WB INSTITUTIONS</a:t>
            </a:r>
          </a:p>
          <a:p>
            <a:r>
              <a:rPr lang="sr-Latn-RS" dirty="0">
                <a:latin typeface="Book Antiqua" panose="02040602050305030304" pitchFamily="18" charset="0"/>
              </a:rPr>
              <a:t>Since in realization of mobility national laws must be obeyed, </a:t>
            </a:r>
          </a:p>
          <a:p>
            <a:r>
              <a:rPr lang="sr-Latn-RS" dirty="0">
                <a:latin typeface="Book Antiqua" panose="02040602050305030304" pitchFamily="18" charset="0"/>
              </a:rPr>
              <a:t>there is special list of supporting documents</a:t>
            </a:r>
          </a:p>
          <a:p>
            <a:endParaRPr lang="sr-Latn-RS" dirty="0">
              <a:latin typeface="Book Antiqua" panose="02040602050305030304" pitchFamily="18" charset="0"/>
            </a:endParaRPr>
          </a:p>
          <a:p>
            <a:pPr marL="342900" indent="-342900">
              <a:buAutoNum type="arabicPeriod"/>
            </a:pPr>
            <a:r>
              <a:rPr lang="sr-Latn-RS" dirty="0">
                <a:latin typeface="Book Antiqua" panose="02040602050305030304" pitchFamily="18" charset="0"/>
              </a:rPr>
              <a:t>Nalog za službeno putovanje</a:t>
            </a:r>
          </a:p>
          <a:p>
            <a:pPr marL="342900" indent="-342900">
              <a:buAutoNum type="arabicPeriod"/>
            </a:pPr>
            <a:r>
              <a:rPr lang="sr-Latn-RS" dirty="0">
                <a:latin typeface="Book Antiqua" panose="02040602050305030304" pitchFamily="18" charset="0"/>
              </a:rPr>
              <a:t>Odluka o upućivanju na službeno putovanje u inostranstvo</a:t>
            </a:r>
          </a:p>
          <a:p>
            <a:pPr marL="342900" indent="-342900">
              <a:buAutoNum type="arabicPeriod"/>
            </a:pPr>
            <a:r>
              <a:rPr lang="sr-Latn-RS" dirty="0">
                <a:latin typeface="Book Antiqua" panose="02040602050305030304" pitchFamily="18" charset="0"/>
              </a:rPr>
              <a:t>Račun za kupljenu kartu za prevoz ili u slučaju putovanja </a:t>
            </a:r>
          </a:p>
          <a:p>
            <a:r>
              <a:rPr lang="sr-Latn-RS" dirty="0">
                <a:latin typeface="Book Antiqua" panose="02040602050305030304" pitchFamily="18" charset="0"/>
              </a:rPr>
              <a:t>automobilom, računi za gorivo, isečci putarina</a:t>
            </a:r>
          </a:p>
          <a:p>
            <a:r>
              <a:rPr lang="sr-Latn-RS" dirty="0">
                <a:latin typeface="Book Antiqua" panose="02040602050305030304" pitchFamily="18" charset="0"/>
              </a:rPr>
              <a:t>4. </a:t>
            </a:r>
            <a:r>
              <a:rPr lang="sr-Latn-RS" dirty="0">
                <a:latin typeface="Book Antiqua" panose="02040602050305030304" pitchFamily="18" charset="0"/>
                <a:hlinkClick r:id="rId4" action="ppaction://hlinkfile"/>
              </a:rPr>
              <a:t>Izveštaj o obavljenom službenom putu</a:t>
            </a:r>
            <a:endParaRPr lang="sr-Latn-RS" dirty="0">
              <a:latin typeface="Book Antiqua" panose="02040602050305030304" pitchFamily="18" charset="0"/>
            </a:endParaRPr>
          </a:p>
          <a:p>
            <a:r>
              <a:rPr lang="sr-Latn-RS" dirty="0">
                <a:latin typeface="Book Antiqua" panose="02040602050305030304" pitchFamily="18" charset="0"/>
              </a:rPr>
              <a:t>5. Račun za smeštaj tokom mobilnosti</a:t>
            </a:r>
            <a:endParaRPr lang="en-US" dirty="0">
              <a:latin typeface="Book Antiqua" panose="02040602050305030304" pitchFamily="18" charset="0"/>
            </a:endParaRPr>
          </a:p>
        </p:txBody>
      </p:sp>
      <p:sp>
        <p:nvSpPr>
          <p:cNvPr id="8" name="TextBox 7"/>
          <p:cNvSpPr txBox="1"/>
          <p:nvPr/>
        </p:nvSpPr>
        <p:spPr>
          <a:xfrm>
            <a:off x="711808" y="4267200"/>
            <a:ext cx="7720383" cy="2031325"/>
          </a:xfrm>
          <a:prstGeom prst="rect">
            <a:avLst/>
          </a:prstGeom>
          <a:noFill/>
        </p:spPr>
        <p:txBody>
          <a:bodyPr wrap="none" rtlCol="0">
            <a:spAutoFit/>
          </a:bodyPr>
          <a:lstStyle/>
          <a:p>
            <a:r>
              <a:rPr lang="sr-Latn-RS" dirty="0">
                <a:solidFill>
                  <a:srgbClr val="C00000"/>
                </a:solidFill>
                <a:latin typeface="Book Antiqua" panose="02040602050305030304" pitchFamily="18" charset="0"/>
              </a:rPr>
              <a:t>FOR ALL PARTNERS</a:t>
            </a:r>
          </a:p>
          <a:p>
            <a:endParaRPr lang="sr-Latn-RS" dirty="0">
              <a:latin typeface="Book Antiqua" panose="02040602050305030304" pitchFamily="18" charset="0"/>
            </a:endParaRPr>
          </a:p>
          <a:p>
            <a:pPr marL="342900" indent="-342900">
              <a:buAutoNum type="arabicPeriod"/>
            </a:pPr>
            <a:r>
              <a:rPr lang="sr-Latn-RS" dirty="0">
                <a:latin typeface="Book Antiqua" panose="02040602050305030304" pitchFamily="18" charset="0"/>
                <a:hlinkClick r:id="rId5" action="ppaction://hlinkfile"/>
              </a:rPr>
              <a:t>Fulfilled  Staff mobility report (student mobility report) Annex P2</a:t>
            </a:r>
            <a:endParaRPr lang="sr-Latn-RS" dirty="0">
              <a:latin typeface="Book Antiqua" panose="02040602050305030304" pitchFamily="18" charset="0"/>
            </a:endParaRPr>
          </a:p>
          <a:p>
            <a:r>
              <a:rPr lang="sr-Latn-RS" dirty="0">
                <a:latin typeface="Book Antiqua" panose="02040602050305030304" pitchFamily="18" charset="0"/>
              </a:rPr>
              <a:t>(originals to be given to SMS responsible person, who scans it and upload</a:t>
            </a:r>
          </a:p>
          <a:p>
            <a:r>
              <a:rPr lang="sr-Latn-RS" dirty="0">
                <a:latin typeface="Book Antiqua" panose="02040602050305030304" pitchFamily="18" charset="0"/>
              </a:rPr>
              <a:t>to NatRisk platform- SMS files</a:t>
            </a:r>
          </a:p>
          <a:p>
            <a:r>
              <a:rPr lang="sr-Latn-RS" dirty="0">
                <a:latin typeface="Book Antiqua" panose="02040602050305030304" pitchFamily="18" charset="0"/>
              </a:rPr>
              <a:t>2. Short impressions of mobility, photo to be published on project website</a:t>
            </a:r>
            <a:endParaRPr lang="en-US" dirty="0">
              <a:latin typeface="Book Antiqua" panose="02040602050305030304" pitchFamily="18" charset="0"/>
            </a:endParaRPr>
          </a:p>
          <a:p>
            <a:r>
              <a:rPr lang="en-US" b="1" dirty="0">
                <a:solidFill>
                  <a:srgbClr val="FF0000"/>
                </a:solidFill>
                <a:latin typeface="Book Antiqua" panose="02040602050305030304" pitchFamily="18" charset="0"/>
              </a:rPr>
              <a:t>3. Completed EU survey</a:t>
            </a:r>
          </a:p>
        </p:txBody>
      </p:sp>
    </p:spTree>
    <p:extLst>
      <p:ext uri="{BB962C8B-B14F-4D97-AF65-F5344CB8AC3E}">
        <p14:creationId xmlns:p14="http://schemas.microsoft.com/office/powerpoint/2010/main" val="2173802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cxnSp>
        <p:nvCxnSpPr>
          <p:cNvPr id="7" name="Straight Connector 6"/>
          <p:cNvCxnSpPr/>
          <p:nvPr/>
        </p:nvCxnSpPr>
        <p:spPr>
          <a:xfrm>
            <a:off x="0" y="7239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9" name="Slide Number Placeholder 8"/>
          <p:cNvSpPr>
            <a:spLocks noGrp="1"/>
          </p:cNvSpPr>
          <p:nvPr>
            <p:ph type="sldNum" sz="quarter" idx="12"/>
          </p:nvPr>
        </p:nvSpPr>
        <p:spPr/>
        <p:txBody>
          <a:bodyPr/>
          <a:lstStyle/>
          <a:p>
            <a:fld id="{B6F15528-21DE-4FAA-801E-634DDDAF4B2B}" type="slidenum">
              <a:rPr lang="en-US" smtClean="0"/>
              <a:pPr/>
              <a:t>9</a:t>
            </a:fld>
            <a:endParaRPr lang="en-US"/>
          </a:p>
        </p:txBody>
      </p:sp>
      <p:pic>
        <p:nvPicPr>
          <p:cNvPr id="11" name="Picture 10" descr="final_color.jpg"/>
          <p:cNvPicPr>
            <a:picLocks noChangeAspect="1"/>
          </p:cNvPicPr>
          <p:nvPr/>
        </p:nvPicPr>
        <p:blipFill>
          <a:blip r:embed="rId2" cstate="print"/>
          <a:stretch>
            <a:fillRect/>
          </a:stretch>
        </p:blipFill>
        <p:spPr>
          <a:xfrm>
            <a:off x="0" y="0"/>
            <a:ext cx="1447800" cy="685800"/>
          </a:xfrm>
          <a:prstGeom prst="rect">
            <a:avLst/>
          </a:prstGeom>
        </p:spPr>
      </p:pic>
      <p:pic>
        <p:nvPicPr>
          <p:cNvPr id="12" name="Picture 11" descr="eu_flag_co_funded_pos_[rgb]_right.jpg"/>
          <p:cNvPicPr/>
          <p:nvPr/>
        </p:nvPicPr>
        <p:blipFill>
          <a:blip r:embed="rId3" cstate="print"/>
          <a:stretch>
            <a:fillRect/>
          </a:stretch>
        </p:blipFill>
        <p:spPr>
          <a:xfrm>
            <a:off x="7467600" y="152400"/>
            <a:ext cx="1676400" cy="409575"/>
          </a:xfrm>
          <a:prstGeom prst="rect">
            <a:avLst/>
          </a:prstGeom>
        </p:spPr>
      </p:pic>
      <p:sp>
        <p:nvSpPr>
          <p:cNvPr id="10" name="Title 1"/>
          <p:cNvSpPr>
            <a:spLocks noGrp="1"/>
          </p:cNvSpPr>
          <p:nvPr>
            <p:ph type="title"/>
          </p:nvPr>
        </p:nvSpPr>
        <p:spPr>
          <a:xfrm>
            <a:off x="457200" y="685800"/>
            <a:ext cx="8229600" cy="749300"/>
          </a:xfrm>
        </p:spPr>
        <p:txBody>
          <a:bodyPr>
            <a:normAutofit/>
          </a:bodyPr>
          <a:lstStyle/>
          <a:p>
            <a:r>
              <a:rPr lang="en-US" sz="3600" dirty="0">
                <a:solidFill>
                  <a:srgbClr val="002060"/>
                </a:solidFill>
                <a:latin typeface="Book Antiqua" panose="02040602050305030304" pitchFamily="18" charset="0"/>
              </a:rPr>
              <a:t>Implementation – </a:t>
            </a:r>
            <a:r>
              <a:rPr lang="en-US" sz="3600" dirty="0">
                <a:solidFill>
                  <a:schemeClr val="accent6">
                    <a:lumMod val="50000"/>
                  </a:schemeClr>
                </a:solidFill>
                <a:latin typeface="Book Antiqua" panose="02040602050305030304" pitchFamily="18" charset="0"/>
              </a:rPr>
              <a:t>basic principles</a:t>
            </a:r>
            <a:endParaRPr lang="bs-Latn-BA" sz="3600" dirty="0">
              <a:solidFill>
                <a:schemeClr val="accent6">
                  <a:lumMod val="50000"/>
                </a:schemeClr>
              </a:solidFill>
              <a:latin typeface="Book Antiqua" panose="02040602050305030304" pitchFamily="18" charset="0"/>
            </a:endParaRPr>
          </a:p>
        </p:txBody>
      </p:sp>
      <p:sp>
        <p:nvSpPr>
          <p:cNvPr id="13" name="Content Placeholder 10"/>
          <p:cNvSpPr>
            <a:spLocks noGrp="1"/>
          </p:cNvSpPr>
          <p:nvPr>
            <p:ph idx="1"/>
          </p:nvPr>
        </p:nvSpPr>
        <p:spPr>
          <a:xfrm>
            <a:off x="457200" y="1874837"/>
            <a:ext cx="8305800" cy="3916363"/>
          </a:xfrm>
        </p:spPr>
        <p:txBody>
          <a:bodyPr>
            <a:normAutofit/>
          </a:bodyPr>
          <a:lstStyle/>
          <a:p>
            <a:pPr>
              <a:spcBef>
                <a:spcPts val="1800"/>
              </a:spcBef>
            </a:pPr>
            <a:r>
              <a:rPr lang="en-US" sz="2400" b="1" dirty="0">
                <a:latin typeface="Book Antiqua" pitchFamily="18" charset="0"/>
              </a:rPr>
              <a:t>Pre-financing of the grant must be foreseen for the students</a:t>
            </a:r>
            <a:r>
              <a:rPr lang="sr-Latn-RS" sz="2400" b="1" dirty="0">
                <a:latin typeface="Book Antiqua" pitchFamily="18" charset="0"/>
              </a:rPr>
              <a:t>/staff</a:t>
            </a:r>
            <a:r>
              <a:rPr lang="en-US" sz="2400" b="1" dirty="0">
                <a:latin typeface="Book Antiqua" pitchFamily="18" charset="0"/>
              </a:rPr>
              <a:t> in order to facilitate the installation process</a:t>
            </a:r>
            <a:endParaRPr lang="sr-Latn-RS" sz="2400" b="1" dirty="0">
              <a:latin typeface="Book Antiqua" pitchFamily="18" charset="0"/>
            </a:endParaRPr>
          </a:p>
          <a:p>
            <a:pPr>
              <a:spcBef>
                <a:spcPts val="1800"/>
              </a:spcBef>
            </a:pPr>
            <a:endParaRPr lang="sr-Latn-RS" sz="2400" b="1" dirty="0">
              <a:latin typeface="Book Antiqua" pitchFamily="18" charset="0"/>
            </a:endParaRPr>
          </a:p>
          <a:p>
            <a:pPr marL="0" indent="0">
              <a:spcBef>
                <a:spcPts val="1800"/>
              </a:spcBef>
              <a:buNone/>
            </a:pPr>
            <a:endParaRPr lang="en-US" sz="2400" b="1" dirty="0">
              <a:latin typeface="Book Antiqua" pitchFamily="18" charset="0"/>
            </a:endParaRPr>
          </a:p>
          <a:p>
            <a:pPr>
              <a:spcBef>
                <a:spcPts val="1800"/>
              </a:spcBef>
            </a:pPr>
            <a:r>
              <a:rPr lang="en-US" sz="2400" b="1" dirty="0">
                <a:latin typeface="Book Antiqua" pitchFamily="18" charset="0"/>
              </a:rPr>
              <a:t>Receiving </a:t>
            </a:r>
            <a:r>
              <a:rPr lang="en-US" sz="2400" b="1" dirty="0" err="1">
                <a:latin typeface="Book Antiqua" pitchFamily="18" charset="0"/>
              </a:rPr>
              <a:t>organisation</a:t>
            </a:r>
            <a:r>
              <a:rPr lang="en-US" sz="2400" b="1" dirty="0">
                <a:latin typeface="Book Antiqua" pitchFamily="18" charset="0"/>
              </a:rPr>
              <a:t> and sending </a:t>
            </a:r>
            <a:r>
              <a:rPr lang="en-US" sz="2400" b="1" dirty="0" err="1">
                <a:latin typeface="Book Antiqua" pitchFamily="18" charset="0"/>
              </a:rPr>
              <a:t>organisation</a:t>
            </a:r>
            <a:r>
              <a:rPr lang="en-US" sz="2400" b="1" dirty="0">
                <a:latin typeface="Book Antiqua" pitchFamily="18" charset="0"/>
              </a:rPr>
              <a:t> have to ensure a constant follow-up and regular monitoring on the individual mobility</a:t>
            </a:r>
          </a:p>
          <a:p>
            <a:pPr>
              <a:spcBef>
                <a:spcPts val="1800"/>
              </a:spcBef>
            </a:pPr>
            <a:endParaRPr lang="en-US" sz="2400" b="1" dirty="0">
              <a:solidFill>
                <a:schemeClr val="accent2">
                  <a:lumMod val="75000"/>
                </a:schemeClr>
              </a:solidFill>
              <a:latin typeface="Book Antiqua" pitchFamily="18" charset="0"/>
            </a:endParaRPr>
          </a:p>
        </p:txBody>
      </p:sp>
    </p:spTree>
    <p:extLst>
      <p:ext uri="{BB962C8B-B14F-4D97-AF65-F5344CB8AC3E}">
        <p14:creationId xmlns:p14="http://schemas.microsoft.com/office/powerpoint/2010/main" val="21738029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803</TotalTime>
  <Words>1341</Words>
  <Application>Microsoft Office PowerPoint</Application>
  <PresentationFormat>On-screen Show (4:3)</PresentationFormat>
  <Paragraphs>226</Paragraphs>
  <Slides>18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Arial</vt:lpstr>
      <vt:lpstr>Book Antiqua</vt:lpstr>
      <vt:lpstr>Calibri</vt:lpstr>
      <vt:lpstr>Times New Roman</vt:lpstr>
      <vt:lpstr>Office Theme</vt:lpstr>
      <vt:lpstr>Development of master curricula for natural disasters risk management in Western Balkan countries</vt:lpstr>
      <vt:lpstr>PowerPoint Presentation</vt:lpstr>
      <vt:lpstr>Preparation – Inter-institutional agreement</vt:lpstr>
      <vt:lpstr>Interinstitutional agreements signed</vt:lpstr>
      <vt:lpstr>Preparation –tasks </vt:lpstr>
      <vt:lpstr>PowerPoint Presentation</vt:lpstr>
      <vt:lpstr>PowerPoint Presentation</vt:lpstr>
      <vt:lpstr>PowerPoint Presentation</vt:lpstr>
      <vt:lpstr>Implementation – basic principles</vt:lpstr>
      <vt:lpstr> All mobility details must be encoded in the EACEA Mobility tool </vt:lpstr>
      <vt:lpstr>Follow-up – basic principles</vt:lpstr>
      <vt:lpstr>Financial Management – basic principles</vt:lpstr>
      <vt:lpstr>Subsistence costs – students and staff </vt:lpstr>
      <vt:lpstr>Modification of the mobility scheme</vt:lpstr>
      <vt:lpstr>Documents inventory</vt:lpstr>
      <vt:lpstr>QUESTIONS?</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Strengthening of Internationalisation in B&amp;H Higher Education</dc:title>
  <dc:creator>user</dc:creator>
  <cp:lastModifiedBy>Vesna Stankov- Jovanović</cp:lastModifiedBy>
  <cp:revision>40</cp:revision>
  <dcterms:created xsi:type="dcterms:W3CDTF">2006-08-16T00:00:00Z</dcterms:created>
  <dcterms:modified xsi:type="dcterms:W3CDTF">2018-03-08T06:39:26Z</dcterms:modified>
</cp:coreProperties>
</file>