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62" r:id="rId4"/>
    <p:sldId id="266"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3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3/8/2018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extLst>
      <p:ext uri="{BB962C8B-B14F-4D97-AF65-F5344CB8AC3E}">
        <p14:creationId xmlns:p14="http://schemas.microsoft.com/office/powerpoint/2010/main" val="2570103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3350BE-36FB-48B8-BC3B-BF82FA8A4B16}" type="datetime1">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8D951-FD7A-4EA6-9971-BA4650F5F282}" type="datetime1">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DA1A-1160-4810-A009-9384DF143964}" type="datetime1">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4B8CA7-DF52-4574-B28B-BF67C425F74E}" type="datetime1">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02A2DB-E9A4-4F11-9A97-3D805873123B}" type="datetime1">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5D039D-4B07-4C92-99B2-D30586816A68}" type="datetime1">
              <a:rPr lang="en-US" smtClean="0"/>
              <a:pPr/>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D8C0F6-D106-4D90-B6A1-515B7FD8F0C8}" type="datetime1">
              <a:rPr lang="en-US" smtClean="0"/>
              <a:pPr/>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msnatrisk@gmail.co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eacea.ec.europa.eu/erasmus-plus/beneficiaries-space/capacity-building-in-higher-education_e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Impartiality%20document.docx" TargetMode="External"/><Relationship Id="rId5" Type="http://schemas.openxmlformats.org/officeDocument/2006/relationships/hyperlink" Target="Protocol_Selection_students.docx" TargetMode="External"/><Relationship Id="rId4" Type="http://schemas.openxmlformats.org/officeDocument/2006/relationships/hyperlink" Target="Protocol_Selection_staff.doc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GRANT%20AGREEMENT%20Example.docx"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ANNEX%20P-2%20-%20Staff%20mobility%20report%20form.docx" TargetMode="External"/><Relationship Id="rId4" Type="http://schemas.openxmlformats.org/officeDocument/2006/relationships/hyperlink" Target="Izvestaj%20sa%20sluzbenog%20puta%20MODEL.doc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lstStyle/>
          <a:p>
            <a:r>
              <a:rPr lang="en-US"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SPECIAL MOBILITY STRAND</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RS" sz="1800" dirty="0">
                <a:solidFill>
                  <a:srgbClr val="002060"/>
                </a:solidFill>
                <a:latin typeface="Book Antiqua" panose="02040602050305030304" pitchFamily="18" charset="0"/>
              </a:rPr>
              <a:t>Dr Vesna Stankov Jovanović, full professor</a:t>
            </a:r>
            <a:endParaRPr lang="sr-Latn-BA" sz="1800" dirty="0">
              <a:solidFill>
                <a:srgbClr val="002060"/>
              </a:solidFill>
              <a:latin typeface="Book Antiqua" panose="02040602050305030304" pitchFamily="18" charset="0"/>
            </a:endParaRPr>
          </a:p>
          <a:p>
            <a:r>
              <a:rPr lang="sr-Latn-BA" sz="1800" dirty="0">
                <a:solidFill>
                  <a:srgbClr val="002060"/>
                </a:solidFill>
                <a:latin typeface="Book Antiqua" panose="02040602050305030304" pitchFamily="18" charset="0"/>
              </a:rPr>
              <a:t>University of Niš</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RS" sz="1800" b="1" dirty="0">
                <a:solidFill>
                  <a:schemeClr val="accent2">
                    <a:lumMod val="75000"/>
                  </a:schemeClr>
                </a:solidFill>
                <a:latin typeface="Book Antiqua" panose="02040602050305030304" pitchFamily="18" charset="0"/>
              </a:rPr>
              <a:t>Third</a:t>
            </a:r>
            <a:r>
              <a:rPr lang="en-US" sz="1800" b="1" dirty="0">
                <a:solidFill>
                  <a:schemeClr val="accent2">
                    <a:lumMod val="75000"/>
                  </a:schemeClr>
                </a:solidFill>
                <a:latin typeface="Book Antiqua" panose="02040602050305030304" pitchFamily="18" charset="0"/>
              </a:rPr>
              <a:t> Steering Committee, Project Management Committee and Quality Assurance Committee meetings, First SMS meeting</a:t>
            </a:r>
            <a:r>
              <a:rPr lang="sr-Latn-RS" sz="1800" b="1" dirty="0">
                <a:solidFill>
                  <a:schemeClr val="accent2">
                    <a:lumMod val="75000"/>
                  </a:schemeClr>
                </a:solidFill>
                <a:latin typeface="Book Antiqua" panose="02040602050305030304" pitchFamily="18" charset="0"/>
              </a:rPr>
              <a:t> </a:t>
            </a:r>
            <a:r>
              <a:rPr lang="sr-Latn-BA" sz="1800" dirty="0">
                <a:solidFill>
                  <a:srgbClr val="002060"/>
                </a:solidFill>
                <a:latin typeface="Book Antiqua" panose="02040602050305030304" pitchFamily="18" charset="0"/>
              </a:rPr>
              <a:t>/ March 06-08, 2018</a:t>
            </a:r>
            <a:endParaRPr lang="bs-Latn-BA" sz="1800" dirty="0">
              <a:solidFill>
                <a:srgbClr val="002060"/>
              </a:solidFill>
              <a:latin typeface="Book Antiqua" panose="02040602050305030304" pitchFamily="18" charset="0"/>
            </a:endParaRPr>
          </a:p>
        </p:txBody>
      </p:sp>
      <p:sp>
        <p:nvSpPr>
          <p:cNvPr id="11"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a:effectLst/>
                <a:latin typeface="Book Antiqua"/>
                <a:ea typeface="Calibri"/>
                <a:cs typeface="Times New Roman"/>
              </a:rPr>
              <a:t>5</a:t>
            </a:r>
            <a:r>
              <a:rPr lang="en-US" sz="120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3" cstate="print"/>
          <a:stretch>
            <a:fillRect/>
          </a:stretch>
        </p:blipFill>
        <p:spPr>
          <a:xfrm>
            <a:off x="7467600" y="152400"/>
            <a:ext cx="1676400" cy="409575"/>
          </a:xfrm>
          <a:prstGeom prst="rect">
            <a:avLst/>
          </a:prstGeom>
        </p:spPr>
      </p:pic>
      <p:pic>
        <p:nvPicPr>
          <p:cNvPr id="12" name="Picture 11" descr="http://rewbc.ni.ac.rs/wp-content/uploads/2016/02/University-NIS.png"/>
          <p:cNvPicPr/>
          <p:nvPr/>
        </p:nvPicPr>
        <p:blipFill>
          <a:blip r:embed="rId4" cstate="print"/>
          <a:srcRect/>
          <a:stretch>
            <a:fillRect/>
          </a:stretch>
        </p:blipFill>
        <p:spPr bwMode="auto">
          <a:xfrm>
            <a:off x="3962400" y="3810000"/>
            <a:ext cx="1143000" cy="1066800"/>
          </a:xfrm>
          <a:prstGeom prst="rect">
            <a:avLst/>
          </a:prstGeom>
          <a:noFill/>
          <a:ln w="9525">
            <a:noFill/>
            <a:miter lim="800000"/>
            <a:headEnd/>
            <a:tailEnd/>
          </a:ln>
        </p:spPr>
      </p:pic>
    </p:spTree>
    <p:extLst>
      <p:ext uri="{BB962C8B-B14F-4D97-AF65-F5344CB8AC3E}">
        <p14:creationId xmlns:p14="http://schemas.microsoft.com/office/powerpoint/2010/main" val="95395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9300"/>
          </a:xfrm>
        </p:spPr>
        <p:txBody>
          <a:bodyPr>
            <a:noAutofit/>
          </a:bodyPr>
          <a:lstStyle/>
          <a:p>
            <a:br>
              <a:rPr lang="sr-Latn-RS" sz="2600" b="1" dirty="0">
                <a:solidFill>
                  <a:schemeClr val="accent2">
                    <a:lumMod val="75000"/>
                  </a:schemeClr>
                </a:solidFill>
                <a:latin typeface="Book Antiqua" pitchFamily="18" charset="0"/>
              </a:rPr>
            </a:br>
            <a:r>
              <a:rPr lang="en-US" sz="2600" b="1" dirty="0">
                <a:solidFill>
                  <a:schemeClr val="accent2">
                    <a:lumMod val="75000"/>
                  </a:schemeClr>
                </a:solidFill>
                <a:latin typeface="Book Antiqua" pitchFamily="18" charset="0"/>
              </a:rPr>
              <a:t>All mobility details must be encoded in the </a:t>
            </a:r>
            <a:r>
              <a:rPr lang="en-US" sz="2600" b="1" dirty="0" err="1">
                <a:solidFill>
                  <a:schemeClr val="accent2">
                    <a:lumMod val="75000"/>
                  </a:schemeClr>
                </a:solidFill>
                <a:latin typeface="Book Antiqua" pitchFamily="18" charset="0"/>
              </a:rPr>
              <a:t>EACEA</a:t>
            </a:r>
            <a:r>
              <a:rPr lang="en-US" sz="2600" b="1" dirty="0">
                <a:solidFill>
                  <a:schemeClr val="accent2">
                    <a:lumMod val="75000"/>
                  </a:schemeClr>
                </a:solidFill>
                <a:latin typeface="Book Antiqua" pitchFamily="18" charset="0"/>
              </a:rPr>
              <a:t> Mobility tool</a:t>
            </a:r>
            <a:br>
              <a:rPr lang="sr-Latn-RS" sz="2600" b="1" dirty="0">
                <a:solidFill>
                  <a:schemeClr val="accent2">
                    <a:lumMod val="75000"/>
                  </a:schemeClr>
                </a:solidFill>
                <a:latin typeface="Book Antiqua" pitchFamily="18" charset="0"/>
              </a:rPr>
            </a:br>
            <a:endParaRPr lang="bs-Latn-BA" sz="2600" dirty="0">
              <a:solidFill>
                <a:srgbClr val="002060"/>
              </a:solidFill>
              <a:latin typeface="Book Antiqua" panose="02040602050305030304" pitchFamily="18" charset="0"/>
            </a:endParaRPr>
          </a:p>
        </p:txBody>
      </p:sp>
      <p:sp>
        <p:nvSpPr>
          <p:cNvPr id="3" name="Content Placeholder 2"/>
          <p:cNvSpPr>
            <a:spLocks noGrp="1"/>
          </p:cNvSpPr>
          <p:nvPr>
            <p:ph idx="1"/>
          </p:nvPr>
        </p:nvSpPr>
        <p:spPr>
          <a:xfrm>
            <a:off x="381000" y="1752600"/>
            <a:ext cx="8229600" cy="4525963"/>
          </a:xfrm>
        </p:spPr>
        <p:txBody>
          <a:bodyPr>
            <a:normAutofit fontScale="77500" lnSpcReduction="20000"/>
          </a:bodyPr>
          <a:lstStyle/>
          <a:p>
            <a:pPr marL="0" indent="0">
              <a:buNone/>
            </a:pPr>
            <a:r>
              <a:rPr lang="bs-Latn-BA" dirty="0">
                <a:solidFill>
                  <a:srgbClr val="002060"/>
                </a:solidFill>
                <a:latin typeface="Book Antiqua" panose="02040602050305030304" pitchFamily="18" charset="0"/>
              </a:rPr>
              <a:t>In order to achieve up-to-date EACEA mobility tool essential is:</a:t>
            </a:r>
          </a:p>
          <a:p>
            <a:pPr marL="0" indent="0">
              <a:buNone/>
            </a:pPr>
            <a:endParaRPr lang="bs-Latn-BA" b="1" dirty="0">
              <a:solidFill>
                <a:srgbClr val="C00000"/>
              </a:solidFill>
              <a:latin typeface="Book Antiqua" panose="02040602050305030304" pitchFamily="18" charset="0"/>
            </a:endParaRPr>
          </a:p>
          <a:p>
            <a:pPr marL="0" indent="0">
              <a:buNone/>
            </a:pPr>
            <a:r>
              <a:rPr lang="bs-Latn-BA" b="1" dirty="0">
                <a:solidFill>
                  <a:srgbClr val="C00000"/>
                </a:solidFill>
                <a:latin typeface="Book Antiqua" panose="02040602050305030304" pitchFamily="18" charset="0"/>
              </a:rPr>
              <a:t>COMMUNICATION BETWEEN INSTITUTIONAL SMS RESPONSIBLE PERSON WITH PROJECT COORDINATOR</a:t>
            </a:r>
          </a:p>
          <a:p>
            <a:pPr marL="0" indent="0">
              <a:buNone/>
            </a:pPr>
            <a:endParaRPr lang="bs-Latn-BA" dirty="0">
              <a:solidFill>
                <a:srgbClr val="002060"/>
              </a:solidFill>
              <a:latin typeface="Book Antiqua" panose="02040602050305030304" pitchFamily="18" charset="0"/>
            </a:endParaRPr>
          </a:p>
          <a:p>
            <a:pPr marL="0" indent="0">
              <a:buNone/>
            </a:pPr>
            <a:r>
              <a:rPr lang="bs-Latn-BA" dirty="0">
                <a:solidFill>
                  <a:srgbClr val="002060"/>
                </a:solidFill>
                <a:latin typeface="Book Antiqua" panose="02040602050305030304" pitchFamily="18" charset="0"/>
              </a:rPr>
              <a:t>Immediatelly after mobility all necessary documents need to be uploaded to project platform or alternativelly sent by e-mail to </a:t>
            </a:r>
            <a:r>
              <a:rPr lang="bs-Latn-BA" dirty="0">
                <a:solidFill>
                  <a:srgbClr val="002060"/>
                </a:solidFill>
                <a:latin typeface="Book Antiqua" panose="02040602050305030304" pitchFamily="18" charset="0"/>
                <a:hlinkClick r:id="rId2"/>
              </a:rPr>
              <a:t>smsnatrisk@gmail.com</a:t>
            </a:r>
            <a:r>
              <a:rPr lang="bs-Latn-BA" dirty="0">
                <a:solidFill>
                  <a:srgbClr val="002060"/>
                </a:solidFill>
                <a:latin typeface="Book Antiqua" panose="02040602050305030304" pitchFamily="18" charset="0"/>
              </a:rPr>
              <a:t> </a:t>
            </a:r>
          </a:p>
          <a:p>
            <a:pPr marL="0" indent="0">
              <a:buNone/>
            </a:pPr>
            <a:endParaRPr lang="bs-Latn-BA" dirty="0">
              <a:solidFill>
                <a:srgbClr val="C00000"/>
              </a:solidFill>
              <a:latin typeface="Book Antiqua" panose="02040602050305030304" pitchFamily="18" charset="0"/>
            </a:endParaRPr>
          </a:p>
          <a:p>
            <a:pPr marL="0" indent="0">
              <a:buNone/>
            </a:pPr>
            <a:r>
              <a:rPr lang="bs-Latn-BA" dirty="0">
                <a:solidFill>
                  <a:srgbClr val="C00000"/>
                </a:solidFill>
                <a:latin typeface="Book Antiqua" panose="02040602050305030304" pitchFamily="18" charset="0"/>
              </a:rPr>
              <a:t>Only after this, EU survey is generated which fulfillment is COMPULSORY for payment of complete grant</a:t>
            </a: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pic>
        <p:nvPicPr>
          <p:cNvPr id="11" name="Picture 10"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17380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a:spLocks noGrp="1"/>
          </p:cNvSpPr>
          <p:nvPr>
            <p:ph type="title"/>
          </p:nvPr>
        </p:nvSpPr>
        <p:spPr>
          <a:xfrm>
            <a:off x="457200" y="685800"/>
            <a:ext cx="8229600" cy="749300"/>
          </a:xfrm>
        </p:spPr>
        <p:txBody>
          <a:bodyPr>
            <a:normAutofit/>
          </a:bodyPr>
          <a:lstStyle/>
          <a:p>
            <a:r>
              <a:rPr lang="en-US" sz="3600" dirty="0">
                <a:solidFill>
                  <a:srgbClr val="002060"/>
                </a:solidFill>
                <a:latin typeface="Book Antiqua" panose="02040602050305030304" pitchFamily="18" charset="0"/>
              </a:rPr>
              <a:t>Follow-up –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457200" y="1600200"/>
            <a:ext cx="8305800" cy="4495800"/>
          </a:xfrm>
        </p:spPr>
        <p:txBody>
          <a:bodyPr>
            <a:normAutofit fontScale="92500" lnSpcReduction="10000"/>
          </a:bodyPr>
          <a:lstStyle/>
          <a:p>
            <a:pPr>
              <a:spcBef>
                <a:spcPts val="1800"/>
              </a:spcBef>
              <a:buNone/>
            </a:pPr>
            <a:r>
              <a:rPr lang="en-US" sz="2400" b="1" dirty="0">
                <a:latin typeface="Book Antiqua" pitchFamily="18" charset="0"/>
              </a:rPr>
              <a:t>Beneficiary </a:t>
            </a:r>
            <a:r>
              <a:rPr lang="en-US" sz="2400" b="1" dirty="0" err="1">
                <a:latin typeface="Book Antiqua" pitchFamily="18" charset="0"/>
              </a:rPr>
              <a:t>organisations</a:t>
            </a:r>
            <a:r>
              <a:rPr lang="en-US" sz="2400" b="1" dirty="0">
                <a:latin typeface="Book Antiqua" pitchFamily="18" charset="0"/>
              </a:rPr>
              <a:t> involved in SMS commit to:</a:t>
            </a:r>
          </a:p>
          <a:p>
            <a:pPr>
              <a:spcBef>
                <a:spcPts val="1800"/>
              </a:spcBef>
            </a:pPr>
            <a:r>
              <a:rPr lang="en-US" sz="2400" b="1" dirty="0" err="1">
                <a:latin typeface="Book Antiqua" pitchFamily="18" charset="0"/>
              </a:rPr>
              <a:t>Recognise</a:t>
            </a:r>
            <a:r>
              <a:rPr lang="en-US" sz="2400" b="1" dirty="0">
                <a:latin typeface="Book Antiqua" pitchFamily="18" charset="0"/>
              </a:rPr>
              <a:t> the ECTS or equivalent credits obtained by the students during the activities carried out and agreed in the Learning Agreement</a:t>
            </a:r>
          </a:p>
          <a:p>
            <a:pPr>
              <a:spcBef>
                <a:spcPts val="1800"/>
              </a:spcBef>
            </a:pPr>
            <a:r>
              <a:rPr lang="en-US" sz="2400" b="1" dirty="0">
                <a:latin typeface="Book Antiqua" pitchFamily="18" charset="0"/>
              </a:rPr>
              <a:t>Avoid any extension of the study period upon return to take additional exams</a:t>
            </a:r>
          </a:p>
          <a:p>
            <a:pPr>
              <a:spcBef>
                <a:spcPts val="1800"/>
              </a:spcBef>
            </a:pPr>
            <a:r>
              <a:rPr lang="en-US" sz="2400" b="1" dirty="0">
                <a:latin typeface="Book Antiqua" pitchFamily="18" charset="0"/>
              </a:rPr>
              <a:t>Recognize, disseminate and embed the learning outcomes of the staff mobility </a:t>
            </a:r>
          </a:p>
          <a:p>
            <a:pPr>
              <a:spcBef>
                <a:spcPts val="1800"/>
              </a:spcBef>
            </a:pPr>
            <a:r>
              <a:rPr lang="en-US" sz="2400" b="1" dirty="0">
                <a:latin typeface="Book Antiqua" pitchFamily="18" charset="0"/>
              </a:rPr>
              <a:t>Solicit the individuals to fill in the Participant Report before the end of mobility (for students) and right after the end of mobility (for staff)</a:t>
            </a:r>
          </a:p>
        </p:txBody>
      </p:sp>
    </p:spTree>
    <p:extLst>
      <p:ext uri="{BB962C8B-B14F-4D97-AF65-F5344CB8AC3E}">
        <p14:creationId xmlns:p14="http://schemas.microsoft.com/office/powerpoint/2010/main" val="217380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a:spLocks noGrp="1"/>
          </p:cNvSpPr>
          <p:nvPr>
            <p:ph type="title"/>
          </p:nvPr>
        </p:nvSpPr>
        <p:spPr>
          <a:xfrm>
            <a:off x="152400" y="685800"/>
            <a:ext cx="8686800" cy="749300"/>
          </a:xfrm>
        </p:spPr>
        <p:txBody>
          <a:bodyPr>
            <a:normAutofit/>
          </a:bodyPr>
          <a:lstStyle/>
          <a:p>
            <a:r>
              <a:rPr lang="en-US" sz="3600" b="1" dirty="0">
                <a:solidFill>
                  <a:srgbClr val="002060"/>
                </a:solidFill>
                <a:latin typeface="Book Antiqua" panose="02040602050305030304" pitchFamily="18" charset="0"/>
              </a:rPr>
              <a:t>Financial Management </a:t>
            </a:r>
            <a:r>
              <a:rPr lang="en-US" sz="3600" dirty="0">
                <a:solidFill>
                  <a:srgbClr val="002060"/>
                </a:solidFill>
                <a:latin typeface="Book Antiqua" panose="02040602050305030304" pitchFamily="18" charset="0"/>
              </a:rPr>
              <a:t>–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457200" y="1600200"/>
            <a:ext cx="8305800" cy="4495800"/>
          </a:xfrm>
        </p:spPr>
        <p:txBody>
          <a:bodyPr>
            <a:normAutofit/>
          </a:bodyPr>
          <a:lstStyle/>
          <a:p>
            <a:pPr>
              <a:spcBef>
                <a:spcPts val="1800"/>
              </a:spcBef>
            </a:pPr>
            <a:r>
              <a:rPr lang="en-US" sz="2400" b="1" dirty="0">
                <a:latin typeface="Book Antiqua" pitchFamily="18" charset="0"/>
              </a:rPr>
              <a:t>The budget granted for the CBHE project and the one granted for the SMS must be kept separated</a:t>
            </a:r>
          </a:p>
          <a:p>
            <a:pPr>
              <a:spcBef>
                <a:spcPts val="1800"/>
              </a:spcBef>
            </a:pPr>
            <a:r>
              <a:rPr lang="en-US" sz="2400" b="1" dirty="0">
                <a:latin typeface="Book Antiqua" pitchFamily="18" charset="0"/>
              </a:rPr>
              <a:t>The SMS funds are aimed at covering two types of costs - the </a:t>
            </a:r>
            <a:r>
              <a:rPr lang="en-US" sz="2400" b="1" u="sng" dirty="0">
                <a:latin typeface="Book Antiqua" pitchFamily="18" charset="0"/>
              </a:rPr>
              <a:t>subsistence and travel costs</a:t>
            </a:r>
          </a:p>
          <a:p>
            <a:pPr>
              <a:spcBef>
                <a:spcPts val="1800"/>
              </a:spcBef>
            </a:pPr>
            <a:r>
              <a:rPr lang="en-US" sz="2400" b="1" dirty="0">
                <a:latin typeface="Book Antiqua" pitchFamily="18" charset="0"/>
              </a:rPr>
              <a:t>Individuals cannot benefit at the same time from SMS support and Erasmus+ ICM (Key Action 1) </a:t>
            </a:r>
          </a:p>
          <a:p>
            <a:pPr>
              <a:spcBef>
                <a:spcPts val="1800"/>
              </a:spcBef>
            </a:pPr>
            <a:r>
              <a:rPr lang="en-US" sz="2400" b="1" dirty="0">
                <a:latin typeface="Book Antiqua" pitchFamily="18" charset="0"/>
              </a:rPr>
              <a:t>Students selected must be exempted from paying fees for tuition, registration, examinations and access to laboratory and library facilities at the receiving institution</a:t>
            </a:r>
          </a:p>
        </p:txBody>
      </p:sp>
    </p:spTree>
    <p:extLst>
      <p:ext uri="{BB962C8B-B14F-4D97-AF65-F5344CB8AC3E}">
        <p14:creationId xmlns:p14="http://schemas.microsoft.com/office/powerpoint/2010/main" val="21738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a:spLocks noGrp="1"/>
          </p:cNvSpPr>
          <p:nvPr>
            <p:ph type="title"/>
          </p:nvPr>
        </p:nvSpPr>
        <p:spPr>
          <a:xfrm>
            <a:off x="152400" y="685800"/>
            <a:ext cx="8686800" cy="749300"/>
          </a:xfrm>
        </p:spPr>
        <p:txBody>
          <a:bodyPr>
            <a:normAutofit/>
          </a:bodyPr>
          <a:lstStyle/>
          <a:p>
            <a:r>
              <a:rPr lang="en-US" sz="3600" dirty="0">
                <a:solidFill>
                  <a:srgbClr val="002060"/>
                </a:solidFill>
                <a:latin typeface="Book Antiqua" panose="02040602050305030304" pitchFamily="18" charset="0"/>
              </a:rPr>
              <a:t>Subsistence costs – </a:t>
            </a:r>
            <a:r>
              <a:rPr lang="en-US" sz="3600" dirty="0">
                <a:solidFill>
                  <a:schemeClr val="accent6">
                    <a:lumMod val="50000"/>
                  </a:schemeClr>
                </a:solidFill>
                <a:latin typeface="Book Antiqua" panose="02040602050305030304" pitchFamily="18" charset="0"/>
              </a:rPr>
              <a:t>students and staff </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457200" y="1600200"/>
            <a:ext cx="8382000" cy="4495800"/>
          </a:xfrm>
        </p:spPr>
        <p:txBody>
          <a:bodyPr>
            <a:normAutofit fontScale="92500" lnSpcReduction="10000"/>
          </a:bodyPr>
          <a:lstStyle/>
          <a:p>
            <a:pPr>
              <a:spcBef>
                <a:spcPts val="1800"/>
              </a:spcBef>
              <a:buNone/>
            </a:pPr>
            <a:r>
              <a:rPr lang="en-US" sz="2400" b="1" u="sng" dirty="0">
                <a:latin typeface="Book Antiqua" pitchFamily="18" charset="0"/>
              </a:rPr>
              <a:t>Subsistence costs for students</a:t>
            </a:r>
            <a:endParaRPr lang="en-US" sz="2400" b="1" dirty="0">
              <a:latin typeface="Book Antiqua" pitchFamily="18" charset="0"/>
            </a:endParaRPr>
          </a:p>
          <a:p>
            <a:pPr marL="182880" indent="-182880">
              <a:spcBef>
                <a:spcPts val="600"/>
              </a:spcBef>
            </a:pPr>
            <a:r>
              <a:rPr lang="en-US" sz="2400" b="1" dirty="0">
                <a:latin typeface="Book Antiqua" pitchFamily="18" charset="0"/>
              </a:rPr>
              <a:t>The amount must be paid in full and directly to the student concerned</a:t>
            </a:r>
            <a:endParaRPr lang="en-US" sz="2400" b="1" u="sng" dirty="0">
              <a:latin typeface="Book Antiqua" pitchFamily="18" charset="0"/>
            </a:endParaRPr>
          </a:p>
          <a:p>
            <a:pPr marL="182880" indent="-182880">
              <a:spcBef>
                <a:spcPts val="600"/>
              </a:spcBef>
            </a:pPr>
            <a:r>
              <a:rPr lang="en-US" sz="2400" b="1" dirty="0">
                <a:latin typeface="Book Antiqua" pitchFamily="18" charset="0"/>
              </a:rPr>
              <a:t>Consortia are strongly recommended to manage their SMS grants in an account in </a:t>
            </a:r>
            <a:r>
              <a:rPr lang="sr-Latn-RS" sz="2400" b="1" dirty="0" err="1">
                <a:latin typeface="Book Antiqua" pitchFamily="18" charset="0"/>
              </a:rPr>
              <a:t>E</a:t>
            </a:r>
            <a:r>
              <a:rPr lang="en-US" sz="2400" b="1" dirty="0" err="1">
                <a:latin typeface="Book Antiqua" pitchFamily="18" charset="0"/>
              </a:rPr>
              <a:t>uros</a:t>
            </a:r>
            <a:endParaRPr lang="en-US" sz="2400" b="1" dirty="0">
              <a:latin typeface="Book Antiqua" pitchFamily="18" charset="0"/>
            </a:endParaRPr>
          </a:p>
          <a:p>
            <a:pPr>
              <a:spcBef>
                <a:spcPts val="2400"/>
              </a:spcBef>
              <a:buNone/>
            </a:pPr>
            <a:r>
              <a:rPr lang="en-US" sz="2400" b="1" u="sng" dirty="0">
                <a:latin typeface="Book Antiqua" pitchFamily="18" charset="0"/>
              </a:rPr>
              <a:t>Subsistence costs for staff</a:t>
            </a:r>
            <a:endParaRPr lang="en-US" sz="2400" b="1" dirty="0">
              <a:latin typeface="Book Antiqua" pitchFamily="18" charset="0"/>
            </a:endParaRPr>
          </a:p>
          <a:p>
            <a:pPr marL="182880" indent="0">
              <a:spcBef>
                <a:spcPts val="600"/>
              </a:spcBef>
              <a:buNone/>
            </a:pPr>
            <a:r>
              <a:rPr lang="en-US" sz="2400" dirty="0">
                <a:latin typeface="Book Antiqua" pitchFamily="18" charset="0"/>
              </a:rPr>
              <a:t>Beneficiary </a:t>
            </a:r>
            <a:r>
              <a:rPr lang="en-US" sz="2400" dirty="0" err="1">
                <a:latin typeface="Book Antiqua" pitchFamily="18" charset="0"/>
              </a:rPr>
              <a:t>organisation</a:t>
            </a:r>
            <a:r>
              <a:rPr lang="en-US" sz="2400" dirty="0">
                <a:latin typeface="Book Antiqua" pitchFamily="18" charset="0"/>
              </a:rPr>
              <a:t> in accordance with their institutional practice may decide to either:</a:t>
            </a:r>
          </a:p>
          <a:p>
            <a:pPr marL="182880" indent="-182880">
              <a:spcBef>
                <a:spcPts val="600"/>
              </a:spcBef>
            </a:pPr>
            <a:r>
              <a:rPr lang="en-US" sz="2400" b="1" dirty="0">
                <a:latin typeface="Book Antiqua" pitchFamily="18" charset="0"/>
              </a:rPr>
              <a:t>Provide the amount directly to the staff members concerned or</a:t>
            </a:r>
          </a:p>
          <a:p>
            <a:pPr marL="182880" indent="-182880">
              <a:spcBef>
                <a:spcPts val="600"/>
              </a:spcBef>
            </a:pPr>
            <a:r>
              <a:rPr lang="en-US" sz="2400" b="1" dirty="0">
                <a:latin typeface="Book Antiqua" pitchFamily="18" charset="0"/>
              </a:rPr>
              <a:t>Provide the participant with direct provision of the required services (payment of the hotel stay, subsistence, local transportation, personal or optional health insurance, etc.)</a:t>
            </a:r>
          </a:p>
        </p:txBody>
      </p:sp>
    </p:spTree>
    <p:extLst>
      <p:ext uri="{BB962C8B-B14F-4D97-AF65-F5344CB8AC3E}">
        <p14:creationId xmlns:p14="http://schemas.microsoft.com/office/powerpoint/2010/main" val="217380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a:spLocks noGrp="1"/>
          </p:cNvSpPr>
          <p:nvPr>
            <p:ph type="title"/>
          </p:nvPr>
        </p:nvSpPr>
        <p:spPr>
          <a:xfrm>
            <a:off x="152400" y="685800"/>
            <a:ext cx="8686800" cy="749300"/>
          </a:xfrm>
        </p:spPr>
        <p:txBody>
          <a:bodyPr>
            <a:normAutofit/>
          </a:bodyPr>
          <a:lstStyle/>
          <a:p>
            <a:r>
              <a:rPr lang="en-US" sz="3600" b="1" dirty="0">
                <a:solidFill>
                  <a:srgbClr val="002060"/>
                </a:solidFill>
                <a:latin typeface="Book Antiqua" panose="02040602050305030304" pitchFamily="18" charset="0"/>
              </a:rPr>
              <a:t>Modification of the mobility scheme</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228600" y="1600200"/>
            <a:ext cx="8763000" cy="4495800"/>
          </a:xfrm>
        </p:spPr>
        <p:txBody>
          <a:bodyPr>
            <a:normAutofit/>
          </a:bodyPr>
          <a:lstStyle/>
          <a:p>
            <a:pPr marL="0" indent="0">
              <a:spcBef>
                <a:spcPts val="1800"/>
              </a:spcBef>
              <a:buNone/>
            </a:pPr>
            <a:r>
              <a:rPr lang="en-US" sz="2300" dirty="0">
                <a:latin typeface="Book Antiqua" pitchFamily="18" charset="0"/>
              </a:rPr>
              <a:t>Regardless of the duration, the </a:t>
            </a:r>
            <a:r>
              <a:rPr lang="en-US" sz="2300" b="1" dirty="0">
                <a:latin typeface="Book Antiqua" pitchFamily="18" charset="0"/>
              </a:rPr>
              <a:t>minimum number </a:t>
            </a:r>
            <a:r>
              <a:rPr lang="en-US" sz="2300" dirty="0">
                <a:latin typeface="Book Antiqua" pitchFamily="18" charset="0"/>
              </a:rPr>
              <a:t>of students and staff members from Partner Countries and </a:t>
            </a:r>
            <a:r>
              <a:rPr lang="en-US" sz="2300" dirty="0" err="1">
                <a:latin typeface="Book Antiqua" pitchFamily="18" charset="0"/>
              </a:rPr>
              <a:t>Programme</a:t>
            </a:r>
            <a:r>
              <a:rPr lang="en-US" sz="2300" dirty="0">
                <a:latin typeface="Book Antiqua" pitchFamily="18" charset="0"/>
              </a:rPr>
              <a:t> Countries as foreseen in the original proposal </a:t>
            </a:r>
            <a:r>
              <a:rPr lang="en-US" sz="2300" b="1" dirty="0">
                <a:latin typeface="Book Antiqua" pitchFamily="18" charset="0"/>
              </a:rPr>
              <a:t>must be respected</a:t>
            </a:r>
            <a:r>
              <a:rPr lang="en-US" sz="2300" dirty="0">
                <a:latin typeface="Book Antiqua" pitchFamily="18" charset="0"/>
              </a:rPr>
              <a:t>!</a:t>
            </a:r>
          </a:p>
          <a:p>
            <a:pPr marL="0" indent="0">
              <a:spcBef>
                <a:spcPts val="1800"/>
              </a:spcBef>
              <a:buNone/>
            </a:pPr>
            <a:r>
              <a:rPr lang="en-US" sz="2300" dirty="0">
                <a:latin typeface="Book Antiqua" pitchFamily="18" charset="0"/>
              </a:rPr>
              <a:t>The figures and the budget allocation for each of the 4 categories are indicated in the Estimated Budget of the Action, Annex III of the CBHE Grant Agreement (GA). Modification is allowed if:  </a:t>
            </a:r>
            <a:r>
              <a:rPr lang="en-US" sz="2400" dirty="0">
                <a:latin typeface="Book Antiqua" pitchFamily="18" charset="0"/>
              </a:rPr>
              <a:t> </a:t>
            </a:r>
            <a:endParaRPr lang="en-US" sz="2400" b="1" u="sng" dirty="0">
              <a:latin typeface="Book Antiqua" pitchFamily="18" charset="0"/>
            </a:endParaRPr>
          </a:p>
          <a:p>
            <a:pPr marL="137160" indent="-137160">
              <a:spcBef>
                <a:spcPts val="1200"/>
              </a:spcBef>
            </a:pPr>
            <a:r>
              <a:rPr lang="en-US" sz="2400" dirty="0">
                <a:latin typeface="Book Antiqua" pitchFamily="18" charset="0"/>
              </a:rPr>
              <a:t>it does not affect the minimum number of </a:t>
            </a:r>
            <a:r>
              <a:rPr lang="en-US" sz="2400" dirty="0" err="1">
                <a:latin typeface="Book Antiqua" pitchFamily="18" charset="0"/>
              </a:rPr>
              <a:t>mobilities</a:t>
            </a:r>
            <a:r>
              <a:rPr lang="en-US" sz="2400" dirty="0">
                <a:latin typeface="Book Antiqua" pitchFamily="18" charset="0"/>
              </a:rPr>
              <a:t> foreseen</a:t>
            </a:r>
          </a:p>
          <a:p>
            <a:pPr marL="137160" indent="-137160">
              <a:spcBef>
                <a:spcPts val="1200"/>
              </a:spcBef>
            </a:pPr>
            <a:r>
              <a:rPr lang="en-US" sz="2400" dirty="0">
                <a:latin typeface="Book Antiqua" pitchFamily="18" charset="0"/>
              </a:rPr>
              <a:t>the change in the amount of the budget indicated in the GA for one or more mobility categories does not exceed 10%, and</a:t>
            </a:r>
          </a:p>
          <a:p>
            <a:pPr marL="137160" indent="-137160">
              <a:spcBef>
                <a:spcPts val="1200"/>
              </a:spcBef>
            </a:pPr>
            <a:r>
              <a:rPr lang="en-US" sz="2400" dirty="0">
                <a:latin typeface="Book Antiqua" pitchFamily="18" charset="0"/>
              </a:rPr>
              <a:t>the total estimated budget indicated in the GA is not exceeded </a:t>
            </a:r>
          </a:p>
        </p:txBody>
      </p:sp>
    </p:spTree>
    <p:extLst>
      <p:ext uri="{BB962C8B-B14F-4D97-AF65-F5344CB8AC3E}">
        <p14:creationId xmlns:p14="http://schemas.microsoft.com/office/powerpoint/2010/main" val="217380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a:spLocks noGrp="1"/>
          </p:cNvSpPr>
          <p:nvPr>
            <p:ph type="title"/>
          </p:nvPr>
        </p:nvSpPr>
        <p:spPr>
          <a:xfrm>
            <a:off x="152400" y="685800"/>
            <a:ext cx="8686800" cy="749300"/>
          </a:xfrm>
        </p:spPr>
        <p:txBody>
          <a:bodyPr>
            <a:normAutofit/>
          </a:bodyPr>
          <a:lstStyle/>
          <a:p>
            <a:r>
              <a:rPr lang="en-US" sz="3600" b="1" dirty="0">
                <a:solidFill>
                  <a:srgbClr val="002060"/>
                </a:solidFill>
                <a:latin typeface="Book Antiqua" panose="02040602050305030304" pitchFamily="18" charset="0"/>
              </a:rPr>
              <a:t>Documents inventory</a:t>
            </a:r>
            <a:endParaRPr lang="bs-Latn-BA" sz="3600" b="1" dirty="0">
              <a:solidFill>
                <a:schemeClr val="accent6">
                  <a:lumMod val="50000"/>
                </a:schemeClr>
              </a:solidFill>
              <a:latin typeface="Book Antiqua" panose="02040602050305030304" pitchFamily="18" charset="0"/>
            </a:endParaRPr>
          </a:p>
        </p:txBody>
      </p:sp>
      <p:pic>
        <p:nvPicPr>
          <p:cNvPr id="13" name="Picture 2"/>
          <p:cNvPicPr>
            <a:picLocks noChangeAspect="1" noChangeArrowheads="1"/>
          </p:cNvPicPr>
          <p:nvPr/>
        </p:nvPicPr>
        <p:blipFill>
          <a:blip r:embed="rId4" cstate="print"/>
          <a:srcRect l="4366" t="28169" r="3944" b="12676"/>
          <a:stretch>
            <a:fillRect/>
          </a:stretch>
        </p:blipFill>
        <p:spPr bwMode="auto">
          <a:xfrm>
            <a:off x="152400" y="1295400"/>
            <a:ext cx="8839200" cy="4419600"/>
          </a:xfrm>
          <a:prstGeom prst="rect">
            <a:avLst/>
          </a:prstGeom>
          <a:noFill/>
          <a:ln w="9525">
            <a:noFill/>
            <a:miter lim="800000"/>
            <a:headEnd/>
            <a:tailEnd/>
          </a:ln>
        </p:spPr>
      </p:pic>
      <p:sp>
        <p:nvSpPr>
          <p:cNvPr id="4" name="TextBox 3"/>
          <p:cNvSpPr txBox="1"/>
          <p:nvPr/>
        </p:nvSpPr>
        <p:spPr>
          <a:xfrm>
            <a:off x="457200" y="5715000"/>
            <a:ext cx="6177973" cy="923330"/>
          </a:xfrm>
          <a:prstGeom prst="rect">
            <a:avLst/>
          </a:prstGeom>
          <a:noFill/>
        </p:spPr>
        <p:txBody>
          <a:bodyPr wrap="none" rtlCol="0">
            <a:spAutoFit/>
          </a:bodyPr>
          <a:lstStyle/>
          <a:p>
            <a:r>
              <a:rPr lang="sr-Latn-RS" b="1" dirty="0">
                <a:solidFill>
                  <a:srgbClr val="C00000"/>
                </a:solidFill>
              </a:rPr>
              <a:t>ALL PARTNERS:</a:t>
            </a:r>
            <a:r>
              <a:rPr lang="sr-Latn-RS" dirty="0">
                <a:solidFill>
                  <a:srgbClr val="C00000"/>
                </a:solidFill>
              </a:rPr>
              <a:t> </a:t>
            </a:r>
            <a:r>
              <a:rPr lang="sr-Latn-RS" dirty="0"/>
              <a:t>Mobility reports, short impressions with photo</a:t>
            </a:r>
          </a:p>
          <a:p>
            <a:endParaRPr lang="sr-Latn-RS" dirty="0"/>
          </a:p>
          <a:p>
            <a:r>
              <a:rPr lang="sr-Latn-RS" b="1" dirty="0">
                <a:solidFill>
                  <a:srgbClr val="C00000"/>
                </a:solidFill>
              </a:rPr>
              <a:t>WB PARTNERS: </a:t>
            </a:r>
            <a:r>
              <a:rPr lang="sr-Latn-RS" dirty="0"/>
              <a:t>Supporting documents regarding travel and stay</a:t>
            </a:r>
            <a:endParaRPr lang="en-US" dirty="0"/>
          </a:p>
        </p:txBody>
      </p:sp>
    </p:spTree>
    <p:extLst>
      <p:ext uri="{BB962C8B-B14F-4D97-AF65-F5344CB8AC3E}">
        <p14:creationId xmlns:p14="http://schemas.microsoft.com/office/powerpoint/2010/main" val="217380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749300"/>
          </a:xfrm>
        </p:spPr>
        <p:txBody>
          <a:bodyPr>
            <a:normAutofit fontScale="90000"/>
          </a:bodyPr>
          <a:lstStyle/>
          <a:p>
            <a:r>
              <a:rPr lang="bs-Latn-BA" dirty="0">
                <a:solidFill>
                  <a:srgbClr val="002060"/>
                </a:solidFill>
                <a:latin typeface="Book Antiqua" panose="02040602050305030304" pitchFamily="18" charset="0"/>
              </a:rPr>
              <a:t>QUESTIONS?</a:t>
            </a: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16</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17380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endParaRPr lang="bs-Latn-BA" dirty="0">
              <a:solidFill>
                <a:srgbClr val="002060"/>
              </a:solidFill>
              <a:latin typeface="Book Antiqua" panose="02040602050305030304" pitchFamily="18" charset="0"/>
            </a:endParaRPr>
          </a:p>
        </p:txBody>
      </p:sp>
      <p:sp>
        <p:nvSpPr>
          <p:cNvPr id="3" name="Content Placeholder 2"/>
          <p:cNvSpPr>
            <a:spLocks noGrp="1"/>
          </p:cNvSpPr>
          <p:nvPr>
            <p:ph idx="1"/>
          </p:nvPr>
        </p:nvSpPr>
        <p:spPr/>
        <p:txBody>
          <a:bodyPr/>
          <a:lstStyle/>
          <a:p>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17</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17380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700"/>
            <a:ext cx="8229600" cy="749300"/>
          </a:xfrm>
        </p:spPr>
        <p:txBody>
          <a:bodyPr>
            <a:normAutofit fontScale="90000"/>
          </a:bodyPr>
          <a:lstStyle/>
          <a:p>
            <a:endParaRPr lang="bs-Latn-BA" dirty="0">
              <a:solidFill>
                <a:srgbClr val="002060"/>
              </a:solidFill>
              <a:latin typeface="Book Antiqua" panose="02040602050305030304" pitchFamily="18" charset="0"/>
            </a:endParaRPr>
          </a:p>
        </p:txBody>
      </p:sp>
      <p:sp>
        <p:nvSpPr>
          <p:cNvPr id="3" name="Content Placeholder 2"/>
          <p:cNvSpPr>
            <a:spLocks noGrp="1"/>
          </p:cNvSpPr>
          <p:nvPr>
            <p:ph idx="1"/>
          </p:nvPr>
        </p:nvSpPr>
        <p:spPr/>
        <p:txBody>
          <a:bodyPr/>
          <a:lstStyle/>
          <a:p>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18</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1738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txBox="1">
            <a:spLocks/>
          </p:cNvSpPr>
          <p:nvPr/>
        </p:nvSpPr>
        <p:spPr>
          <a:xfrm>
            <a:off x="457200" y="685800"/>
            <a:ext cx="8229600" cy="7493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002060"/>
                </a:solidFill>
                <a:latin typeface="Book Antiqua" panose="02040602050305030304" pitchFamily="18" charset="0"/>
              </a:rPr>
              <a:t>Mobility Scheme </a:t>
            </a:r>
            <a:r>
              <a:rPr lang="en-US" sz="3600" dirty="0">
                <a:solidFill>
                  <a:srgbClr val="002060"/>
                </a:solidFill>
                <a:latin typeface="Book Antiqua" panose="02040602050305030304" pitchFamily="18" charset="0"/>
              </a:rPr>
              <a:t>– </a:t>
            </a:r>
            <a:r>
              <a:rPr lang="en-US" sz="3600" dirty="0">
                <a:solidFill>
                  <a:schemeClr val="accent6">
                    <a:lumMod val="50000"/>
                  </a:schemeClr>
                </a:solidFill>
                <a:latin typeface="Book Antiqua" panose="02040602050305030304" pitchFamily="18" charset="0"/>
              </a:rPr>
              <a:t>main</a:t>
            </a:r>
            <a:r>
              <a:rPr lang="en-US" sz="3600" dirty="0">
                <a:solidFill>
                  <a:srgbClr val="002060"/>
                </a:solidFill>
                <a:latin typeface="Book Antiqua" panose="02040602050305030304" pitchFamily="18" charset="0"/>
              </a:rPr>
              <a:t> </a:t>
            </a:r>
            <a:r>
              <a:rPr lang="en-US" sz="3600" dirty="0">
                <a:solidFill>
                  <a:schemeClr val="accent6">
                    <a:lumMod val="50000"/>
                  </a:schemeClr>
                </a:solidFill>
                <a:latin typeface="Book Antiqua" panose="02040602050305030304" pitchFamily="18" charset="0"/>
              </a:rPr>
              <a:t>phases</a:t>
            </a:r>
            <a:endParaRPr lang="bs-Latn-BA" sz="3600" dirty="0">
              <a:solidFill>
                <a:schemeClr val="accent6">
                  <a:lumMod val="50000"/>
                </a:schemeClr>
              </a:solidFill>
              <a:latin typeface="Book Antiqua" panose="02040602050305030304" pitchFamily="18" charset="0"/>
            </a:endParaRPr>
          </a:p>
        </p:txBody>
      </p:sp>
      <p:pic>
        <p:nvPicPr>
          <p:cNvPr id="13" name="Picture 2"/>
          <p:cNvPicPr>
            <a:picLocks noChangeAspect="1" noChangeArrowheads="1"/>
          </p:cNvPicPr>
          <p:nvPr/>
        </p:nvPicPr>
        <p:blipFill>
          <a:blip r:embed="rId4" cstate="print"/>
          <a:srcRect l="6941" t="33672" r="8246" b="7401"/>
          <a:stretch>
            <a:fillRect/>
          </a:stretch>
        </p:blipFill>
        <p:spPr bwMode="auto">
          <a:xfrm>
            <a:off x="1121229" y="1981200"/>
            <a:ext cx="6792685" cy="3657600"/>
          </a:xfrm>
          <a:prstGeom prst="rect">
            <a:avLst/>
          </a:prstGeom>
          <a:noFill/>
          <a:ln w="9525">
            <a:noFill/>
            <a:miter lim="800000"/>
            <a:headEnd/>
            <a:tailEnd/>
          </a:ln>
        </p:spPr>
      </p:pic>
    </p:spTree>
    <p:extLst>
      <p:ext uri="{BB962C8B-B14F-4D97-AF65-F5344CB8AC3E}">
        <p14:creationId xmlns:p14="http://schemas.microsoft.com/office/powerpoint/2010/main" val="51828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a:spLocks noGrp="1"/>
          </p:cNvSpPr>
          <p:nvPr>
            <p:ph type="title"/>
          </p:nvPr>
        </p:nvSpPr>
        <p:spPr>
          <a:xfrm>
            <a:off x="152400" y="685800"/>
            <a:ext cx="8763000" cy="749300"/>
          </a:xfrm>
        </p:spPr>
        <p:txBody>
          <a:bodyPr>
            <a:normAutofit/>
          </a:bodyPr>
          <a:lstStyle/>
          <a:p>
            <a:r>
              <a:rPr lang="en-US" sz="3400" dirty="0">
                <a:solidFill>
                  <a:srgbClr val="002060"/>
                </a:solidFill>
                <a:latin typeface="Book Antiqua" panose="02040602050305030304" pitchFamily="18" charset="0"/>
              </a:rPr>
              <a:t>Preparation – </a:t>
            </a:r>
            <a:r>
              <a:rPr lang="en-US" sz="3400" dirty="0">
                <a:solidFill>
                  <a:schemeClr val="accent6">
                    <a:lumMod val="50000"/>
                  </a:schemeClr>
                </a:solidFill>
                <a:latin typeface="Book Antiqua" panose="02040602050305030304" pitchFamily="18" charset="0"/>
              </a:rPr>
              <a:t>Inter-institutional agreement</a:t>
            </a:r>
            <a:endParaRPr lang="bs-Latn-BA" sz="34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228600" y="1722437"/>
            <a:ext cx="8610600" cy="4525963"/>
          </a:xfrm>
        </p:spPr>
        <p:txBody>
          <a:bodyPr>
            <a:normAutofit/>
          </a:bodyPr>
          <a:lstStyle/>
          <a:p>
            <a:r>
              <a:rPr lang="en-US" sz="2600" dirty="0">
                <a:latin typeface="Book Antiqua" pitchFamily="18" charset="0"/>
              </a:rPr>
              <a:t>Signed by each beneficiary </a:t>
            </a:r>
            <a:r>
              <a:rPr lang="sr-Latn-RS" sz="2600" dirty="0">
                <a:latin typeface="Book Antiqua" pitchFamily="18" charset="0"/>
              </a:rPr>
              <a:t>institution </a:t>
            </a:r>
            <a:r>
              <a:rPr lang="en-US" sz="2600" dirty="0">
                <a:latin typeface="Book Antiqua" pitchFamily="18" charset="0"/>
              </a:rPr>
              <a:t>before the selection of the mobility scheme (</a:t>
            </a:r>
            <a:r>
              <a:rPr lang="en-US" sz="2600" dirty="0">
                <a:solidFill>
                  <a:schemeClr val="accent2">
                    <a:lumMod val="75000"/>
                  </a:schemeClr>
                </a:solidFill>
                <a:latin typeface="Book Antiqua" pitchFamily="18" charset="0"/>
              </a:rPr>
              <a:t>bilateral</a:t>
            </a:r>
            <a:r>
              <a:rPr lang="en-US" sz="2600" dirty="0">
                <a:latin typeface="Book Antiqua" pitchFamily="18" charset="0"/>
              </a:rPr>
              <a:t>)</a:t>
            </a:r>
          </a:p>
          <a:p>
            <a:r>
              <a:rPr lang="en-US" sz="2600" dirty="0">
                <a:latin typeface="Book Antiqua" pitchFamily="18" charset="0"/>
              </a:rPr>
              <a:t>Provides specific provisions on the roles of the </a:t>
            </a:r>
            <a:r>
              <a:rPr lang="sr-Latn-RS" sz="2600" dirty="0">
                <a:latin typeface="Book Antiqua" pitchFamily="18" charset="0"/>
              </a:rPr>
              <a:t>institutions</a:t>
            </a:r>
            <a:r>
              <a:rPr lang="en-US" sz="2600" dirty="0">
                <a:latin typeface="Book Antiqua" pitchFamily="18" charset="0"/>
              </a:rPr>
              <a:t>, selection procedure, admission/selection criteria, appeal procedures, decision making process, quality assurance measures, etc.</a:t>
            </a:r>
          </a:p>
          <a:p>
            <a:r>
              <a:rPr lang="en-US" sz="2600" dirty="0">
                <a:latin typeface="Book Antiqua" pitchFamily="18" charset="0"/>
              </a:rPr>
              <a:t>Template available on the CBHE beneficiary space </a:t>
            </a:r>
            <a:r>
              <a:rPr lang="en-US" sz="1800" dirty="0">
                <a:latin typeface="Book Antiqua" pitchFamily="18" charset="0"/>
                <a:hlinkClick r:id="rId4"/>
              </a:rPr>
              <a:t>https://eacea.ec.europa.eu/erasmus-plus/beneficiaries-space/capacity-building-in-higher-education_en</a:t>
            </a:r>
            <a:endParaRPr lang="en-US" sz="1800" dirty="0">
              <a:latin typeface="Book Antiqua" pitchFamily="18" charset="0"/>
            </a:endParaRPr>
          </a:p>
          <a:p>
            <a:pPr>
              <a:buNone/>
            </a:pPr>
            <a:r>
              <a:rPr lang="en-US" sz="2600" dirty="0">
                <a:latin typeface="Book Antiqua" pitchFamily="18" charset="0"/>
              </a:rPr>
              <a:t>    minimum requirements must be maintained, but new provisions can be added</a:t>
            </a:r>
          </a:p>
        </p:txBody>
      </p:sp>
    </p:spTree>
    <p:extLst>
      <p:ext uri="{BB962C8B-B14F-4D97-AF65-F5344CB8AC3E}">
        <p14:creationId xmlns:p14="http://schemas.microsoft.com/office/powerpoint/2010/main" val="135867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4700"/>
            <a:ext cx="8534400" cy="749300"/>
          </a:xfrm>
        </p:spPr>
        <p:txBody>
          <a:bodyPr>
            <a:normAutofit fontScale="90000"/>
          </a:bodyPr>
          <a:lstStyle/>
          <a:p>
            <a:r>
              <a:rPr lang="bs-Latn-BA" dirty="0">
                <a:solidFill>
                  <a:srgbClr val="002060"/>
                </a:solidFill>
                <a:latin typeface="Book Antiqua" panose="02040602050305030304" pitchFamily="18" charset="0"/>
              </a:rPr>
              <a:t>Interinstitutional agreements signed</a:t>
            </a: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Rectangle 1"/>
          <p:cNvSpPr>
            <a:spLocks noChangeArrowheads="1"/>
          </p:cNvSpPr>
          <p:nvPr/>
        </p:nvSpPr>
        <p:spPr bwMode="auto">
          <a:xfrm>
            <a:off x="3152775" y="1339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625521124"/>
              </p:ext>
            </p:extLst>
          </p:nvPr>
        </p:nvGraphicFramePr>
        <p:xfrm>
          <a:off x="533400" y="2057400"/>
          <a:ext cx="3352800" cy="3505199"/>
        </p:xfrm>
        <a:graphic>
          <a:graphicData uri="http://schemas.openxmlformats.org/drawingml/2006/table">
            <a:tbl>
              <a:tblPr firstRow="1" firstCol="1" bandRow="1"/>
              <a:tblGrid>
                <a:gridCol w="554775">
                  <a:extLst>
                    <a:ext uri="{9D8B030D-6E8A-4147-A177-3AD203B41FA5}">
                      <a16:colId xmlns:a16="http://schemas.microsoft.com/office/drawing/2014/main" val="20000"/>
                    </a:ext>
                  </a:extLst>
                </a:gridCol>
                <a:gridCol w="1281283">
                  <a:extLst>
                    <a:ext uri="{9D8B030D-6E8A-4147-A177-3AD203B41FA5}">
                      <a16:colId xmlns:a16="http://schemas.microsoft.com/office/drawing/2014/main" val="20001"/>
                    </a:ext>
                  </a:extLst>
                </a:gridCol>
                <a:gridCol w="1516742">
                  <a:extLst>
                    <a:ext uri="{9D8B030D-6E8A-4147-A177-3AD203B41FA5}">
                      <a16:colId xmlns:a16="http://schemas.microsoft.com/office/drawing/2014/main" val="20002"/>
                    </a:ext>
                  </a:extLst>
                </a:gridCol>
              </a:tblGrid>
              <a:tr h="481731">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 </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Consortium members</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Interinstitutional agreements signed</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UNI-BOKU</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1"/>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UNI-MUHEC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2"/>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3</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UNI-OE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3"/>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4</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4"/>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5</a:t>
                      </a:r>
                      <a:r>
                        <a:rPr lang="en-US" sz="1200" dirty="0">
                          <a:effectLst/>
                          <a:latin typeface="Book Antiqua" panose="02040602050305030304" pitchFamily="18" charset="0"/>
                          <a:ea typeface="Calibri"/>
                          <a:cs typeface="Times New Roman" panose="02020603050405020304" pitchFamily="18" charset="0"/>
                        </a:rPr>
                        <a:t> </a:t>
                      </a:r>
                      <a:r>
                        <a:rPr lang="sr-Latn-RS" sz="1200" dirty="0">
                          <a:effectLst/>
                          <a:latin typeface="Book Antiqua" panose="02040602050305030304" pitchFamily="18" charset="0"/>
                          <a:ea typeface="Calibri"/>
                          <a:cs typeface="Times New Roman" panose="02020603050405020304" pitchFamily="18" charset="0"/>
                        </a:rPr>
                        <a:t>.</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UNI-UNIME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5"/>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6.</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UNI-UNSA</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6"/>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7.</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UNID-MUHEC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7"/>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8.</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UNID-OE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8"/>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9.</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UNID-UNIME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9"/>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10.</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UNSA-BOKU</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10"/>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11.</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UNSA-UNIME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84936">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12.</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UNSA-MUHEC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28211">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13.</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UNSA-TUC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698127271"/>
              </p:ext>
            </p:extLst>
          </p:nvPr>
        </p:nvGraphicFramePr>
        <p:xfrm>
          <a:off x="4114800" y="2057400"/>
          <a:ext cx="3276600" cy="3505201"/>
        </p:xfrm>
        <a:graphic>
          <a:graphicData uri="http://schemas.openxmlformats.org/drawingml/2006/table">
            <a:tbl>
              <a:tblPr firstRow="1" firstCol="1" bandRow="1"/>
              <a:tblGrid>
                <a:gridCol w="547715">
                  <a:extLst>
                    <a:ext uri="{9D8B030D-6E8A-4147-A177-3AD203B41FA5}">
                      <a16:colId xmlns:a16="http://schemas.microsoft.com/office/drawing/2014/main" val="20000"/>
                    </a:ext>
                  </a:extLst>
                </a:gridCol>
                <a:gridCol w="1320475">
                  <a:extLst>
                    <a:ext uri="{9D8B030D-6E8A-4147-A177-3AD203B41FA5}">
                      <a16:colId xmlns:a16="http://schemas.microsoft.com/office/drawing/2014/main" val="20001"/>
                    </a:ext>
                  </a:extLst>
                </a:gridCol>
                <a:gridCol w="1408410">
                  <a:extLst>
                    <a:ext uri="{9D8B030D-6E8A-4147-A177-3AD203B41FA5}">
                      <a16:colId xmlns:a16="http://schemas.microsoft.com/office/drawing/2014/main" val="20002"/>
                    </a:ext>
                  </a:extLst>
                </a:gridCol>
              </a:tblGrid>
              <a:tr h="454198">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 </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Consortium members</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Interinstitutional agreements signed</a:t>
                      </a: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14.</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UNSA-UPKM</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15.</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UBL</a:t>
                      </a:r>
                      <a:r>
                        <a:rPr lang="en-US" sz="1200" dirty="0">
                          <a:effectLst/>
                          <a:latin typeface="Book Antiqua" panose="02040602050305030304" pitchFamily="18" charset="0"/>
                          <a:ea typeface="Calibri"/>
                          <a:cs typeface="Times New Roman"/>
                        </a:rPr>
                        <a:t>-OE</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2"/>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16.</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KPA</a:t>
                      </a:r>
                      <a:r>
                        <a:rPr lang="en-US" sz="1200" dirty="0">
                          <a:effectLst/>
                          <a:latin typeface="Book Antiqua" panose="02040602050305030304" pitchFamily="18" charset="0"/>
                          <a:ea typeface="Calibri"/>
                          <a:cs typeface="Times New Roman"/>
                        </a:rPr>
                        <a:t>-OE</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3"/>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17.</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KPA-UBL</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18.</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KPA-TUC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5"/>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19.</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KPA-MUHEC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6"/>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20.</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UPKM-OE</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7"/>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21.</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UPKM-TUC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8"/>
                  </a:ext>
                </a:extLst>
              </a:tr>
              <a:tr h="325815">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22.</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err="1">
                          <a:effectLst/>
                          <a:latin typeface="Book Antiqua" panose="02040602050305030304" pitchFamily="18" charset="0"/>
                          <a:ea typeface="Calibri"/>
                          <a:cs typeface="Times New Roman"/>
                        </a:rPr>
                        <a:t>UPKM-MUHEC</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09"/>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23.</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UPKM-UBL</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10"/>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24.</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TCASU-UBL</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11"/>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25.</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TCASU-KPA</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12"/>
                  </a:ext>
                </a:extLst>
              </a:tr>
              <a:tr h="227099">
                <a:tc>
                  <a:txBody>
                    <a:bodyPr/>
                    <a:lstStyle/>
                    <a:p>
                      <a:pPr marL="0" marR="0" lvl="0" indent="0">
                        <a:lnSpc>
                          <a:spcPct val="115000"/>
                        </a:lnSpc>
                        <a:spcBef>
                          <a:spcPts val="0"/>
                        </a:spcBef>
                        <a:spcAft>
                          <a:spcPts val="0"/>
                        </a:spcAft>
                        <a:buFont typeface="+mj-lt"/>
                        <a:buNone/>
                      </a:pPr>
                      <a:r>
                        <a:rPr lang="sr-Latn-RS" sz="1200" dirty="0">
                          <a:effectLst/>
                          <a:latin typeface="Book Antiqua" panose="02040602050305030304" pitchFamily="18" charset="0"/>
                          <a:ea typeface="Calibri"/>
                          <a:cs typeface="Times New Roman" panose="02020603050405020304" pitchFamily="18" charset="0"/>
                        </a:rPr>
                        <a:t>26.</a:t>
                      </a:r>
                      <a:endParaRPr lang="en-US" sz="1200" dirty="0">
                        <a:effectLst/>
                        <a:latin typeface="Book Antiqua" panose="02040602050305030304" pitchFamily="18" charset="0"/>
                        <a:ea typeface="Calibri"/>
                        <a:cs typeface="Times New Roman" panose="02020603050405020304" pitchFamily="18" charset="0"/>
                      </a:endParaRPr>
                    </a:p>
                  </a:txBody>
                  <a:tcPr marL="49195" marR="49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a:effectLst/>
                          <a:latin typeface="Book Antiqua" panose="02040602050305030304" pitchFamily="18" charset="0"/>
                          <a:ea typeface="Calibri"/>
                          <a:cs typeface="Times New Roman"/>
                        </a:rPr>
                        <a:t>TCASU-TUC</a:t>
                      </a:r>
                      <a:endParaRPr lang="en-US" sz="110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marL="0" marR="0">
                        <a:lnSpc>
                          <a:spcPct val="115000"/>
                        </a:lnSpc>
                        <a:spcBef>
                          <a:spcPts val="0"/>
                        </a:spcBef>
                        <a:spcAft>
                          <a:spcPts val="0"/>
                        </a:spcAft>
                      </a:pPr>
                      <a:r>
                        <a:rPr lang="en-US" sz="1200" dirty="0">
                          <a:effectLst/>
                          <a:latin typeface="Book Antiqua" panose="02040602050305030304" pitchFamily="18" charset="0"/>
                          <a:ea typeface="Calibri"/>
                          <a:cs typeface="Times New Roman"/>
                        </a:rPr>
                        <a:t>+</a:t>
                      </a:r>
                      <a:endParaRPr lang="en-US" sz="1100" dirty="0">
                        <a:effectLst/>
                        <a:latin typeface="Book Antiqua" panose="02040602050305030304"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7380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a:spLocks noGrp="1"/>
          </p:cNvSpPr>
          <p:nvPr>
            <p:ph type="title"/>
          </p:nvPr>
        </p:nvSpPr>
        <p:spPr>
          <a:xfrm>
            <a:off x="457200" y="838200"/>
            <a:ext cx="8229600" cy="762000"/>
          </a:xfrm>
        </p:spPr>
        <p:txBody>
          <a:bodyPr>
            <a:normAutofit fontScale="90000"/>
          </a:bodyPr>
          <a:lstStyle/>
          <a:p>
            <a:r>
              <a:rPr lang="en-US" sz="3600" dirty="0">
                <a:solidFill>
                  <a:srgbClr val="002060"/>
                </a:solidFill>
                <a:latin typeface="Book Antiqua" panose="02040602050305030304" pitchFamily="18" charset="0"/>
              </a:rPr>
              <a:t>Preparation –</a:t>
            </a:r>
            <a:r>
              <a:rPr lang="en-US" sz="3600" dirty="0">
                <a:solidFill>
                  <a:schemeClr val="accent6">
                    <a:lumMod val="50000"/>
                  </a:schemeClr>
                </a:solidFill>
                <a:latin typeface="Book Antiqua" panose="02040602050305030304" pitchFamily="18" charset="0"/>
              </a:rPr>
              <a:t>tasks</a:t>
            </a:r>
            <a:br>
              <a:rPr lang="sr-Latn-RS" sz="3600" dirty="0">
                <a:solidFill>
                  <a:schemeClr val="accent6">
                    <a:lumMod val="50000"/>
                  </a:schemeClr>
                </a:solidFill>
                <a:latin typeface="Book Antiqua" panose="02040602050305030304" pitchFamily="18" charset="0"/>
              </a:rPr>
            </a:br>
            <a:endParaRPr lang="bs-Latn-BA" sz="3600" dirty="0">
              <a:solidFill>
                <a:schemeClr val="accent6">
                  <a:lumMod val="50000"/>
                </a:schemeClr>
              </a:solidFill>
              <a:latin typeface="Book Antiqua" panose="02040602050305030304"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730558472"/>
              </p:ext>
            </p:extLst>
          </p:nvPr>
        </p:nvGraphicFramePr>
        <p:xfrm>
          <a:off x="800100" y="1219201"/>
          <a:ext cx="7543800" cy="2971800"/>
        </p:xfrm>
        <a:graphic>
          <a:graphicData uri="http://schemas.openxmlformats.org/drawingml/2006/table">
            <a:tbl>
              <a:tblPr firstRow="1" bandRow="1">
                <a:tableStyleId>{5C22544A-7EE6-4342-B048-85BDC9FD1C3A}</a:tableStyleId>
              </a:tblPr>
              <a:tblGrid>
                <a:gridCol w="3601005">
                  <a:extLst>
                    <a:ext uri="{9D8B030D-6E8A-4147-A177-3AD203B41FA5}">
                      <a16:colId xmlns:a16="http://schemas.microsoft.com/office/drawing/2014/main" val="20000"/>
                    </a:ext>
                  </a:extLst>
                </a:gridCol>
                <a:gridCol w="3942795">
                  <a:extLst>
                    <a:ext uri="{9D8B030D-6E8A-4147-A177-3AD203B41FA5}">
                      <a16:colId xmlns:a16="http://schemas.microsoft.com/office/drawing/2014/main" val="20001"/>
                    </a:ext>
                  </a:extLst>
                </a:gridCol>
              </a:tblGrid>
              <a:tr h="379876">
                <a:tc>
                  <a:txBody>
                    <a:bodyPr/>
                    <a:lstStyle/>
                    <a:p>
                      <a:pPr algn="ctr"/>
                      <a:r>
                        <a:rPr lang="en-US" sz="2400" b="1" kern="1200" dirty="0">
                          <a:solidFill>
                            <a:schemeClr val="lt1"/>
                          </a:solidFill>
                          <a:latin typeface="Book Antiqua" panose="02040602050305030304" pitchFamily="18" charset="0"/>
                          <a:ea typeface="+mn-ea"/>
                          <a:cs typeface="+mn-cs"/>
                        </a:rPr>
                        <a:t>Sending</a:t>
                      </a:r>
                      <a:r>
                        <a:rPr lang="en-US" sz="2400" dirty="0">
                          <a:latin typeface="Book Antiqua" panose="02040602050305030304" pitchFamily="18" charset="0"/>
                        </a:rPr>
                        <a:t> </a:t>
                      </a:r>
                      <a:r>
                        <a:rPr lang="en-US" sz="2400" b="1" kern="1200" dirty="0" err="1">
                          <a:solidFill>
                            <a:schemeClr val="lt1"/>
                          </a:solidFill>
                          <a:latin typeface="Book Antiqua" panose="02040602050305030304" pitchFamily="18" charset="0"/>
                          <a:ea typeface="+mn-ea"/>
                          <a:cs typeface="+mn-cs"/>
                        </a:rPr>
                        <a:t>Organisation</a:t>
                      </a:r>
                      <a:endParaRPr lang="en-US" sz="2400" b="1" kern="1200" dirty="0">
                        <a:solidFill>
                          <a:schemeClr val="lt1"/>
                        </a:solidFill>
                        <a:latin typeface="Book Antiqua" panose="02040602050305030304"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r>
                        <a:rPr lang="en-US" sz="2400" b="1" kern="1200" dirty="0">
                          <a:solidFill>
                            <a:schemeClr val="lt1"/>
                          </a:solidFill>
                          <a:latin typeface="Book Antiqua" panose="02040602050305030304" pitchFamily="18" charset="0"/>
                          <a:ea typeface="+mn-ea"/>
                          <a:cs typeface="+mn-cs"/>
                        </a:rPr>
                        <a:t>Receiving</a:t>
                      </a:r>
                      <a:r>
                        <a:rPr lang="en-US" sz="2400" b="1" kern="1200" baseline="0" dirty="0">
                          <a:solidFill>
                            <a:schemeClr val="lt1"/>
                          </a:solidFill>
                          <a:latin typeface="Book Antiqua" panose="02040602050305030304" pitchFamily="18" charset="0"/>
                          <a:ea typeface="+mn-ea"/>
                          <a:cs typeface="+mn-cs"/>
                        </a:rPr>
                        <a:t> </a:t>
                      </a:r>
                      <a:r>
                        <a:rPr lang="en-US" sz="2400" b="1" kern="1200" baseline="0" dirty="0" err="1">
                          <a:solidFill>
                            <a:schemeClr val="lt1"/>
                          </a:solidFill>
                          <a:latin typeface="Book Antiqua" panose="02040602050305030304" pitchFamily="18" charset="0"/>
                          <a:ea typeface="+mn-ea"/>
                          <a:cs typeface="+mn-cs"/>
                        </a:rPr>
                        <a:t>Organisation</a:t>
                      </a:r>
                      <a:endParaRPr lang="en-US" sz="2400" b="1" kern="1200" dirty="0">
                        <a:solidFill>
                          <a:schemeClr val="lt1"/>
                        </a:solidFill>
                        <a:latin typeface="Book Antiqua" panose="02040602050305030304"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1"/>
                  </a:ext>
                </a:extLst>
              </a:tr>
              <a:tr h="2514600">
                <a:tc>
                  <a:txBody>
                    <a:bodyPr/>
                    <a:lstStyle/>
                    <a:p>
                      <a:pPr algn="l">
                        <a:spcBef>
                          <a:spcPts val="1800"/>
                        </a:spcBef>
                        <a:buFont typeface="Arial" pitchFamily="34" charset="0"/>
                        <a:buNone/>
                      </a:pPr>
                      <a:endParaRPr lang="en-US" sz="1600" dirty="0">
                        <a:latin typeface="Book Antiqua" panose="02040602050305030304" pitchFamily="18" charset="0"/>
                      </a:endParaRPr>
                    </a:p>
                    <a:p>
                      <a:pPr algn="l">
                        <a:spcBef>
                          <a:spcPts val="600"/>
                        </a:spcBef>
                        <a:buFont typeface="Arial" pitchFamily="34" charset="0"/>
                        <a:buChar char="•"/>
                      </a:pPr>
                      <a:r>
                        <a:rPr lang="en-US" sz="1600" dirty="0">
                          <a:latin typeface="Book Antiqua" panose="02040602050305030304" pitchFamily="18" charset="0"/>
                        </a:rPr>
                        <a:t> </a:t>
                      </a:r>
                      <a:r>
                        <a:rPr lang="en-US" sz="1600" b="1" dirty="0">
                          <a:latin typeface="Book Antiqua" panose="02040602050305030304" pitchFamily="18" charset="0"/>
                        </a:rPr>
                        <a:t>Promote and raise awareness</a:t>
                      </a:r>
                    </a:p>
                    <a:p>
                      <a:pPr indent="0" algn="l">
                        <a:spcBef>
                          <a:spcPts val="1200"/>
                        </a:spcBef>
                        <a:buFont typeface="Arial" pitchFamily="34" charset="0"/>
                        <a:buChar char="•"/>
                      </a:pPr>
                      <a:r>
                        <a:rPr lang="en-US" sz="1600" b="1" dirty="0">
                          <a:latin typeface="Book Antiqua" panose="02040602050305030304" pitchFamily="18" charset="0"/>
                        </a:rPr>
                        <a:t> Select the candidates in line with IIA</a:t>
                      </a:r>
                    </a:p>
                    <a:p>
                      <a:pPr algn="l">
                        <a:spcBef>
                          <a:spcPts val="1200"/>
                        </a:spcBef>
                        <a:buFont typeface="Arial" pitchFamily="34" charset="0"/>
                        <a:buChar char="•"/>
                      </a:pPr>
                      <a:r>
                        <a:rPr lang="en-US" sz="1600" b="1" dirty="0">
                          <a:latin typeface="Book Antiqua" panose="02040602050305030304" pitchFamily="18" charset="0"/>
                        </a:rPr>
                        <a:t> Provide support</a:t>
                      </a:r>
                      <a:r>
                        <a:rPr lang="en-US" sz="1600" b="1" baseline="0" dirty="0">
                          <a:latin typeface="Book Antiqua" panose="02040602050305030304" pitchFamily="18" charset="0"/>
                        </a:rPr>
                        <a:t> in preparation of the individual mobility (visa, administrative issues, insurance, etc.)</a:t>
                      </a:r>
                      <a:endParaRPr lang="en-US"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Bef>
                          <a:spcPts val="1800"/>
                        </a:spcBef>
                        <a:buFont typeface="Arial" pitchFamily="34" charset="0"/>
                        <a:buNone/>
                      </a:pPr>
                      <a:endParaRPr lang="en-US" sz="1600" dirty="0">
                        <a:latin typeface="Book Antiqua" panose="02040602050305030304" pitchFamily="18" charset="0"/>
                      </a:endParaRPr>
                    </a:p>
                    <a:p>
                      <a:pPr algn="l">
                        <a:spcBef>
                          <a:spcPts val="600"/>
                        </a:spcBef>
                        <a:buFont typeface="Arial" pitchFamily="34" charset="0"/>
                        <a:buChar char="•"/>
                      </a:pPr>
                      <a:r>
                        <a:rPr lang="en-US" sz="1600" dirty="0">
                          <a:latin typeface="Book Antiqua" panose="02040602050305030304" pitchFamily="18" charset="0"/>
                        </a:rPr>
                        <a:t> </a:t>
                      </a:r>
                      <a:r>
                        <a:rPr lang="en-US" sz="1600" b="1" dirty="0">
                          <a:latin typeface="Book Antiqua" panose="02040602050305030304" pitchFamily="18" charset="0"/>
                        </a:rPr>
                        <a:t>Inform</a:t>
                      </a:r>
                      <a:r>
                        <a:rPr lang="en-US" sz="1600" b="1" baseline="0" dirty="0">
                          <a:latin typeface="Book Antiqua" panose="02040602050305030304" pitchFamily="18" charset="0"/>
                        </a:rPr>
                        <a:t> locally</a:t>
                      </a:r>
                      <a:endParaRPr lang="en-US" sz="1600" b="1" dirty="0">
                        <a:latin typeface="Book Antiqua" panose="02040602050305030304" pitchFamily="18" charset="0"/>
                      </a:endParaRPr>
                    </a:p>
                    <a:p>
                      <a:pPr indent="0" algn="l">
                        <a:spcBef>
                          <a:spcPts val="1200"/>
                        </a:spcBef>
                        <a:buFont typeface="Arial" pitchFamily="34" charset="0"/>
                        <a:buChar char="•"/>
                      </a:pPr>
                      <a:r>
                        <a:rPr lang="en-US" sz="1600" b="1" dirty="0">
                          <a:latin typeface="Book Antiqua" panose="02040602050305030304" pitchFamily="18" charset="0"/>
                        </a:rPr>
                        <a:t> Prepare logistics and support for incoming individuals</a:t>
                      </a:r>
                    </a:p>
                    <a:p>
                      <a:pPr algn="l">
                        <a:spcBef>
                          <a:spcPts val="1200"/>
                        </a:spcBef>
                        <a:buFont typeface="Arial" pitchFamily="34" charset="0"/>
                        <a:buChar char="•"/>
                      </a:pPr>
                      <a:r>
                        <a:rPr lang="en-US" sz="1600" b="1" dirty="0">
                          <a:latin typeface="Book Antiqua" panose="02040602050305030304" pitchFamily="18" charset="0"/>
                        </a:rPr>
                        <a:t> Welcome</a:t>
                      </a:r>
                      <a:r>
                        <a:rPr lang="en-US" sz="1600" b="1" baseline="0" dirty="0">
                          <a:latin typeface="Book Antiqua" panose="02040602050305030304" pitchFamily="18" charset="0"/>
                        </a:rPr>
                        <a:t> and monitor the activities</a:t>
                      </a:r>
                    </a:p>
                    <a:p>
                      <a:pPr algn="l">
                        <a:spcBef>
                          <a:spcPts val="1200"/>
                        </a:spcBef>
                        <a:buFont typeface="Arial" pitchFamily="34" charset="0"/>
                        <a:buChar char="•"/>
                      </a:pPr>
                      <a:endParaRPr lang="en-US" sz="1600" dirty="0">
                        <a:latin typeface="Book Antiqua" panose="02040602050305030304" pitchFamily="18" charset="0"/>
                      </a:endParaRPr>
                    </a:p>
                    <a:p>
                      <a:pPr algn="l"/>
                      <a:endParaRPr lang="en-US" sz="1600" dirty="0">
                        <a:latin typeface="Book Antiqua" panose="020406020503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TextBox 3"/>
          <p:cNvSpPr txBox="1"/>
          <p:nvPr/>
        </p:nvSpPr>
        <p:spPr>
          <a:xfrm>
            <a:off x="495300" y="4495101"/>
            <a:ext cx="8153399" cy="1754326"/>
          </a:xfrm>
          <a:prstGeom prst="rect">
            <a:avLst/>
          </a:prstGeom>
          <a:noFill/>
        </p:spPr>
        <p:txBody>
          <a:bodyPr wrap="square" rtlCol="0">
            <a:spAutoFit/>
          </a:bodyPr>
          <a:lstStyle/>
          <a:p>
            <a:r>
              <a:rPr lang="sr-Latn-RS" dirty="0">
                <a:latin typeface="Book Antiqua" panose="02040602050305030304" pitchFamily="18" charset="0"/>
              </a:rPr>
              <a:t>Each Institution need to have adopted legal documents regulating mobility (Rulebooks, Guidelines, Manuals,...) and visible on institutional website</a:t>
            </a:r>
          </a:p>
          <a:p>
            <a:endParaRPr lang="sr-Latn-RS" dirty="0">
              <a:latin typeface="Book Antiqua" panose="02040602050305030304" pitchFamily="18" charset="0"/>
            </a:endParaRPr>
          </a:p>
          <a:p>
            <a:pPr algn="ctr"/>
            <a:r>
              <a:rPr lang="sr-Latn-RS" b="1" dirty="0">
                <a:latin typeface="Book Antiqua" panose="02040602050305030304" pitchFamily="18" charset="0"/>
              </a:rPr>
              <a:t>ADDED VALUE</a:t>
            </a:r>
          </a:p>
          <a:p>
            <a:r>
              <a:rPr lang="sr-Latn-RS" dirty="0">
                <a:latin typeface="Book Antiqua" panose="02040602050305030304" pitchFamily="18" charset="0"/>
              </a:rPr>
              <a:t>TCASU, KPA have adopted necessary documents (UNID- has prepared documents- in the process of adoption.</a:t>
            </a:r>
            <a:endParaRPr lang="en-US" dirty="0">
              <a:latin typeface="Book Antiqua" panose="02040602050305030304" pitchFamily="18" charset="0"/>
            </a:endParaRPr>
          </a:p>
        </p:txBody>
      </p:sp>
    </p:spTree>
    <p:extLst>
      <p:ext uri="{BB962C8B-B14F-4D97-AF65-F5344CB8AC3E}">
        <p14:creationId xmlns:p14="http://schemas.microsoft.com/office/powerpoint/2010/main" val="217380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3" name="Rectangle 12"/>
          <p:cNvSpPr/>
          <p:nvPr/>
        </p:nvSpPr>
        <p:spPr>
          <a:xfrm>
            <a:off x="190500" y="723900"/>
            <a:ext cx="8763000" cy="6217087"/>
          </a:xfrm>
          <a:prstGeom prst="rect">
            <a:avLst/>
          </a:prstGeom>
        </p:spPr>
        <p:txBody>
          <a:bodyPr wrap="square">
            <a:spAutoFit/>
          </a:bodyPr>
          <a:lstStyle/>
          <a:p>
            <a:r>
              <a:rPr lang="en-US" sz="3000" dirty="0">
                <a:solidFill>
                  <a:srgbClr val="002060"/>
                </a:solidFill>
                <a:latin typeface="Book Antiqua" panose="02040602050305030304" pitchFamily="18" charset="0"/>
              </a:rPr>
              <a:t>Preparation –</a:t>
            </a:r>
            <a:r>
              <a:rPr lang="en-US" sz="3000" dirty="0">
                <a:solidFill>
                  <a:srgbClr val="C00000"/>
                </a:solidFill>
                <a:latin typeface="Book Antiqua" panose="02040602050305030304" pitchFamily="18" charset="0"/>
              </a:rPr>
              <a:t>tasks</a:t>
            </a:r>
            <a:endParaRPr lang="sr-Latn-RS" sz="3000" dirty="0">
              <a:solidFill>
                <a:srgbClr val="C00000"/>
              </a:solidFill>
              <a:latin typeface="Book Antiqua" panose="02040602050305030304" pitchFamily="18" charset="0"/>
            </a:endParaRPr>
          </a:p>
          <a:p>
            <a:pPr marL="514350" indent="-514350">
              <a:buAutoNum type="arabicPeriod"/>
            </a:pPr>
            <a:r>
              <a:rPr lang="en-US" sz="2600" dirty="0">
                <a:solidFill>
                  <a:srgbClr val="C00000"/>
                </a:solidFill>
                <a:latin typeface="Book Antiqua" panose="02040602050305030304" pitchFamily="18" charset="0"/>
              </a:rPr>
              <a:t>Announcement of call on institutional website</a:t>
            </a:r>
          </a:p>
          <a:p>
            <a:r>
              <a:rPr lang="en-US" sz="2600" dirty="0">
                <a:latin typeface="Book Antiqua" panose="02040602050305030304" pitchFamily="18" charset="0"/>
              </a:rPr>
              <a:t>-List of necessary documents (</a:t>
            </a:r>
            <a:r>
              <a:rPr lang="sr-Latn-RS" sz="2600" dirty="0">
                <a:latin typeface="Book Antiqua" panose="02040602050305030304" pitchFamily="18" charset="0"/>
              </a:rPr>
              <a:t>proposal of </a:t>
            </a:r>
            <a:r>
              <a:rPr lang="en-US" sz="2600" dirty="0">
                <a:latin typeface="Book Antiqua" panose="02040602050305030304" pitchFamily="18" charset="0"/>
              </a:rPr>
              <a:t>staff mobility agreement/proposal of learning agreement, scan of passport, per-acceptation letter, language certificate, special conditions</a:t>
            </a:r>
            <a:r>
              <a:rPr lang="sr-Latn-RS" sz="2600" dirty="0">
                <a:latin typeface="Book Antiqua" panose="02040602050305030304" pitchFamily="18" charset="0"/>
              </a:rPr>
              <a:t>)</a:t>
            </a:r>
          </a:p>
          <a:p>
            <a:endParaRPr lang="sr-Latn-RS" sz="2600" dirty="0">
              <a:latin typeface="Book Antiqua" panose="02040602050305030304" pitchFamily="18" charset="0"/>
            </a:endParaRPr>
          </a:p>
          <a:p>
            <a:r>
              <a:rPr lang="sr-Latn-RS" sz="2600" dirty="0">
                <a:solidFill>
                  <a:schemeClr val="tx2"/>
                </a:solidFill>
                <a:latin typeface="Book Antiqua" panose="02040602050305030304" pitchFamily="18" charset="0"/>
              </a:rPr>
              <a:t>2. Selection of nominees</a:t>
            </a:r>
          </a:p>
          <a:p>
            <a:endParaRPr lang="sr-Latn-RS" sz="2600" dirty="0">
              <a:latin typeface="Book Antiqua" panose="02040602050305030304" pitchFamily="18" charset="0"/>
            </a:endParaRPr>
          </a:p>
          <a:p>
            <a:r>
              <a:rPr lang="sr-Latn-RS" sz="2600" dirty="0">
                <a:solidFill>
                  <a:srgbClr val="C00000"/>
                </a:solidFill>
                <a:latin typeface="Book Antiqua" panose="02040602050305030304" pitchFamily="18" charset="0"/>
              </a:rPr>
              <a:t>3. </a:t>
            </a:r>
            <a:r>
              <a:rPr lang="sr-Latn-RS" sz="2600" dirty="0">
                <a:solidFill>
                  <a:srgbClr val="C00000"/>
                </a:solidFill>
                <a:latin typeface="Book Antiqua" panose="02040602050305030304" pitchFamily="18" charset="0"/>
                <a:hlinkClick r:id="rId4" action="ppaction://hlinkfile"/>
              </a:rPr>
              <a:t>Protocol of selection made</a:t>
            </a:r>
            <a:r>
              <a:rPr lang="sr-Latn-RS" sz="2600" dirty="0">
                <a:solidFill>
                  <a:srgbClr val="C00000"/>
                </a:solidFill>
                <a:latin typeface="Book Antiqua" panose="02040602050305030304" pitchFamily="18" charset="0"/>
              </a:rPr>
              <a:t> </a:t>
            </a:r>
            <a:r>
              <a:rPr lang="sr-Latn-RS" sz="2600" dirty="0">
                <a:solidFill>
                  <a:srgbClr val="C00000"/>
                </a:solidFill>
                <a:latin typeface="Book Antiqua" panose="02040602050305030304" pitchFamily="18" charset="0"/>
                <a:hlinkClick r:id="rId5" action="ppaction://hlinkfile"/>
              </a:rPr>
              <a:t>and signed by the comission</a:t>
            </a:r>
            <a:endParaRPr lang="sr-Latn-RS" sz="2600" dirty="0">
              <a:solidFill>
                <a:srgbClr val="C00000"/>
              </a:solidFill>
              <a:latin typeface="Book Antiqua" panose="02040602050305030304" pitchFamily="18" charset="0"/>
            </a:endParaRPr>
          </a:p>
          <a:p>
            <a:endParaRPr lang="sr-Latn-RS" sz="2600" dirty="0">
              <a:latin typeface="Book Antiqua" panose="02040602050305030304" pitchFamily="18" charset="0"/>
            </a:endParaRPr>
          </a:p>
          <a:p>
            <a:r>
              <a:rPr lang="sr-Latn-RS" sz="2600" dirty="0">
                <a:solidFill>
                  <a:schemeClr val="tx2"/>
                </a:solidFill>
                <a:latin typeface="Book Antiqua" panose="02040602050305030304" pitchFamily="18" charset="0"/>
              </a:rPr>
              <a:t>4. </a:t>
            </a:r>
            <a:r>
              <a:rPr lang="sr-Latn-RS" sz="2600" dirty="0">
                <a:solidFill>
                  <a:schemeClr val="tx2"/>
                </a:solidFill>
                <a:latin typeface="Book Antiqua" panose="02040602050305030304" pitchFamily="18" charset="0"/>
                <a:hlinkClick r:id="rId6" action="ppaction://hlinkfile"/>
              </a:rPr>
              <a:t>Declaration of impartiality signed</a:t>
            </a:r>
            <a:endParaRPr lang="sr-Latn-RS" sz="2600" dirty="0">
              <a:solidFill>
                <a:schemeClr val="tx2"/>
              </a:solidFill>
              <a:latin typeface="Book Antiqua" panose="02040602050305030304" pitchFamily="18" charset="0"/>
            </a:endParaRPr>
          </a:p>
          <a:p>
            <a:endParaRPr lang="sr-Latn-RS" sz="2600" dirty="0">
              <a:solidFill>
                <a:schemeClr val="tx2"/>
              </a:solidFill>
              <a:latin typeface="Book Antiqua" panose="02040602050305030304" pitchFamily="18" charset="0"/>
            </a:endParaRPr>
          </a:p>
          <a:p>
            <a:r>
              <a:rPr lang="sr-Latn-RS" sz="2600" dirty="0">
                <a:solidFill>
                  <a:srgbClr val="C00000"/>
                </a:solidFill>
                <a:latin typeface="Book Antiqua" panose="02040602050305030304" pitchFamily="18" charset="0"/>
              </a:rPr>
              <a:t>5. List of nominees sent to the receiving institution</a:t>
            </a:r>
          </a:p>
          <a:p>
            <a:endParaRPr lang="en-US" sz="3000" dirty="0">
              <a:latin typeface="Book Antiqua" panose="02040602050305030304" pitchFamily="18" charset="0"/>
            </a:endParaRPr>
          </a:p>
        </p:txBody>
      </p:sp>
    </p:spTree>
    <p:extLst>
      <p:ext uri="{BB962C8B-B14F-4D97-AF65-F5344CB8AC3E}">
        <p14:creationId xmlns:p14="http://schemas.microsoft.com/office/powerpoint/2010/main" val="217380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486400"/>
          </a:xfrm>
        </p:spPr>
        <p:txBody>
          <a:bodyPr>
            <a:normAutofit/>
          </a:bodyPr>
          <a:lstStyle/>
          <a:p>
            <a:pPr marL="0" indent="0">
              <a:buNone/>
            </a:pPr>
            <a:r>
              <a:rPr lang="bs-Latn-BA" sz="2600" dirty="0">
                <a:solidFill>
                  <a:srgbClr val="002060"/>
                </a:solidFill>
                <a:latin typeface="Book Antiqua" panose="02040602050305030304" pitchFamily="18" charset="0"/>
              </a:rPr>
              <a:t>After acceptation of candidates</a:t>
            </a:r>
          </a:p>
          <a:p>
            <a:pPr>
              <a:buFontTx/>
              <a:buChar char="-"/>
            </a:pPr>
            <a:r>
              <a:rPr lang="bs-Latn-BA" sz="2600" dirty="0">
                <a:solidFill>
                  <a:srgbClr val="002060"/>
                </a:solidFill>
                <a:latin typeface="Book Antiqua" panose="02040602050305030304" pitchFamily="18" charset="0"/>
                <a:hlinkClick r:id="rId2" action="ppaction://hlinkfile"/>
              </a:rPr>
              <a:t>sending Iinstitution signes Grant agreement with candidate</a:t>
            </a:r>
            <a:endParaRPr lang="bs-Latn-BA" sz="2600" dirty="0">
              <a:solidFill>
                <a:srgbClr val="002060"/>
              </a:solidFill>
              <a:latin typeface="Book Antiqua" panose="02040602050305030304" pitchFamily="18" charset="0"/>
            </a:endParaRPr>
          </a:p>
          <a:p>
            <a:pPr marL="0" indent="0">
              <a:buNone/>
            </a:pPr>
            <a:endParaRPr lang="bs-Latn-BA" sz="2600" dirty="0">
              <a:solidFill>
                <a:srgbClr val="002060"/>
              </a:solidFill>
              <a:latin typeface="Book Antiqua" panose="02040602050305030304" pitchFamily="18" charset="0"/>
            </a:endParaRPr>
          </a:p>
          <a:p>
            <a:pPr>
              <a:buFontTx/>
              <a:buChar char="-"/>
            </a:pPr>
            <a:r>
              <a:rPr lang="bs-Latn-BA" sz="2600" dirty="0">
                <a:solidFill>
                  <a:srgbClr val="002060"/>
                </a:solidFill>
                <a:latin typeface="Book Antiqua" panose="02040602050305030304" pitchFamily="18" charset="0"/>
              </a:rPr>
              <a:t>NatRisk SMS responsible person arranges with receiving institution all details regarding mobility and inform candidate about them</a:t>
            </a:r>
          </a:p>
          <a:p>
            <a:pPr marL="0" indent="0">
              <a:buNone/>
            </a:pPr>
            <a:endParaRPr lang="bs-Latn-BA" sz="2600" dirty="0">
              <a:solidFill>
                <a:srgbClr val="002060"/>
              </a:solidFill>
              <a:latin typeface="Book Antiqua" panose="02040602050305030304" pitchFamily="18" charset="0"/>
            </a:endParaRPr>
          </a:p>
          <a:p>
            <a:pPr>
              <a:buFontTx/>
              <a:buChar char="-"/>
            </a:pPr>
            <a:r>
              <a:rPr lang="bs-Latn-BA" sz="2600" dirty="0">
                <a:solidFill>
                  <a:srgbClr val="002060"/>
                </a:solidFill>
                <a:latin typeface="Book Antiqua" panose="02040602050305030304" pitchFamily="18" charset="0"/>
              </a:rPr>
              <a:t>NatRisk SMS responsible person provides candidate with list of necessary documents, she/he need to prepare before and present after the mobility</a:t>
            </a:r>
          </a:p>
          <a:p>
            <a:pPr>
              <a:buFontTx/>
              <a:buChar char="-"/>
            </a:pPr>
            <a:endParaRPr lang="bs-Latn-BA" sz="2600" dirty="0">
              <a:solidFill>
                <a:srgbClr val="002060"/>
              </a:solidFill>
              <a:latin typeface="Book Antiqua" panose="02040602050305030304" pitchFamily="18" charset="0"/>
            </a:endParaRPr>
          </a:p>
          <a:p>
            <a:pPr>
              <a:buFontTx/>
              <a:buChar char="-"/>
            </a:pPr>
            <a:endParaRPr lang="bs-Latn-BA" sz="2600" dirty="0">
              <a:solidFill>
                <a:srgbClr val="002060"/>
              </a:solidFill>
              <a:latin typeface="Book Antiqua" panose="02040602050305030304" pitchFamily="18" charset="0"/>
            </a:endParaRPr>
          </a:p>
          <a:p>
            <a:pPr>
              <a:buFontTx/>
              <a:buChar char="-"/>
            </a:pPr>
            <a:endParaRPr lang="bs-Latn-BA" sz="2600"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pic>
        <p:nvPicPr>
          <p:cNvPr id="11" name="Picture 10"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17380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5" name="TextBox 4"/>
          <p:cNvSpPr txBox="1"/>
          <p:nvPr/>
        </p:nvSpPr>
        <p:spPr>
          <a:xfrm>
            <a:off x="699225" y="1149291"/>
            <a:ext cx="6604693" cy="2862322"/>
          </a:xfrm>
          <a:prstGeom prst="rect">
            <a:avLst/>
          </a:prstGeom>
          <a:noFill/>
        </p:spPr>
        <p:txBody>
          <a:bodyPr wrap="none" rtlCol="0">
            <a:spAutoFit/>
          </a:bodyPr>
          <a:lstStyle/>
          <a:p>
            <a:r>
              <a:rPr lang="sr-Latn-RS" dirty="0">
                <a:solidFill>
                  <a:srgbClr val="C00000"/>
                </a:solidFill>
                <a:latin typeface="Book Antiqua" panose="02040602050305030304" pitchFamily="18" charset="0"/>
              </a:rPr>
              <a:t>ONLY FOR WB INSTITUTIONS</a:t>
            </a:r>
          </a:p>
          <a:p>
            <a:r>
              <a:rPr lang="sr-Latn-RS" dirty="0">
                <a:latin typeface="Book Antiqua" panose="02040602050305030304" pitchFamily="18" charset="0"/>
              </a:rPr>
              <a:t>Since in realization of mobility national laws must be obeyed, </a:t>
            </a:r>
          </a:p>
          <a:p>
            <a:r>
              <a:rPr lang="sr-Latn-RS" dirty="0">
                <a:latin typeface="Book Antiqua" panose="02040602050305030304" pitchFamily="18" charset="0"/>
              </a:rPr>
              <a:t>there is special list of supporting documents</a:t>
            </a:r>
          </a:p>
          <a:p>
            <a:endParaRPr lang="sr-Latn-RS" dirty="0">
              <a:latin typeface="Book Antiqua" panose="02040602050305030304" pitchFamily="18" charset="0"/>
            </a:endParaRPr>
          </a:p>
          <a:p>
            <a:pPr marL="342900" indent="-342900">
              <a:buAutoNum type="arabicPeriod"/>
            </a:pPr>
            <a:r>
              <a:rPr lang="sr-Latn-RS" dirty="0">
                <a:latin typeface="Book Antiqua" panose="02040602050305030304" pitchFamily="18" charset="0"/>
              </a:rPr>
              <a:t>Nalog za službeno putovanje</a:t>
            </a:r>
          </a:p>
          <a:p>
            <a:pPr marL="342900" indent="-342900">
              <a:buAutoNum type="arabicPeriod"/>
            </a:pPr>
            <a:r>
              <a:rPr lang="sr-Latn-RS" dirty="0">
                <a:latin typeface="Book Antiqua" panose="02040602050305030304" pitchFamily="18" charset="0"/>
              </a:rPr>
              <a:t>Odluka o upućivanju na službeno putovanje u inostranstvo</a:t>
            </a:r>
          </a:p>
          <a:p>
            <a:pPr marL="342900" indent="-342900">
              <a:buAutoNum type="arabicPeriod"/>
            </a:pPr>
            <a:r>
              <a:rPr lang="sr-Latn-RS" dirty="0">
                <a:latin typeface="Book Antiqua" panose="02040602050305030304" pitchFamily="18" charset="0"/>
              </a:rPr>
              <a:t>Račun za kupljenu kartu za prevoz ili u slučaju putovanja </a:t>
            </a:r>
          </a:p>
          <a:p>
            <a:r>
              <a:rPr lang="sr-Latn-RS" dirty="0">
                <a:latin typeface="Book Antiqua" panose="02040602050305030304" pitchFamily="18" charset="0"/>
              </a:rPr>
              <a:t>automobilom, računi za gorivo, isečci putarina</a:t>
            </a:r>
          </a:p>
          <a:p>
            <a:r>
              <a:rPr lang="sr-Latn-RS" dirty="0">
                <a:latin typeface="Book Antiqua" panose="02040602050305030304" pitchFamily="18" charset="0"/>
              </a:rPr>
              <a:t>4. </a:t>
            </a:r>
            <a:r>
              <a:rPr lang="sr-Latn-RS" dirty="0">
                <a:latin typeface="Book Antiqua" panose="02040602050305030304" pitchFamily="18" charset="0"/>
                <a:hlinkClick r:id="rId4" action="ppaction://hlinkfile"/>
              </a:rPr>
              <a:t>Izveštaj o obavljenom službenom putu</a:t>
            </a:r>
            <a:endParaRPr lang="sr-Latn-RS" dirty="0">
              <a:latin typeface="Book Antiqua" panose="02040602050305030304" pitchFamily="18" charset="0"/>
            </a:endParaRPr>
          </a:p>
          <a:p>
            <a:r>
              <a:rPr lang="sr-Latn-RS" dirty="0">
                <a:latin typeface="Book Antiqua" panose="02040602050305030304" pitchFamily="18" charset="0"/>
              </a:rPr>
              <a:t>5. Račun za smeštaj tokom mobilnosti</a:t>
            </a:r>
            <a:endParaRPr lang="en-US" dirty="0">
              <a:latin typeface="Book Antiqua" panose="02040602050305030304" pitchFamily="18" charset="0"/>
            </a:endParaRPr>
          </a:p>
        </p:txBody>
      </p:sp>
      <p:sp>
        <p:nvSpPr>
          <p:cNvPr id="8" name="TextBox 7"/>
          <p:cNvSpPr txBox="1"/>
          <p:nvPr/>
        </p:nvSpPr>
        <p:spPr>
          <a:xfrm>
            <a:off x="711808" y="4267200"/>
            <a:ext cx="7720383" cy="2031325"/>
          </a:xfrm>
          <a:prstGeom prst="rect">
            <a:avLst/>
          </a:prstGeom>
          <a:noFill/>
        </p:spPr>
        <p:txBody>
          <a:bodyPr wrap="none" rtlCol="0">
            <a:spAutoFit/>
          </a:bodyPr>
          <a:lstStyle/>
          <a:p>
            <a:r>
              <a:rPr lang="sr-Latn-RS" dirty="0">
                <a:solidFill>
                  <a:srgbClr val="C00000"/>
                </a:solidFill>
                <a:latin typeface="Book Antiqua" panose="02040602050305030304" pitchFamily="18" charset="0"/>
              </a:rPr>
              <a:t>FOR ALL PARTNERS</a:t>
            </a:r>
          </a:p>
          <a:p>
            <a:endParaRPr lang="sr-Latn-RS" dirty="0">
              <a:latin typeface="Book Antiqua" panose="02040602050305030304" pitchFamily="18" charset="0"/>
            </a:endParaRPr>
          </a:p>
          <a:p>
            <a:pPr marL="342900" indent="-342900">
              <a:buAutoNum type="arabicPeriod"/>
            </a:pPr>
            <a:r>
              <a:rPr lang="sr-Latn-RS" dirty="0">
                <a:latin typeface="Book Antiqua" panose="02040602050305030304" pitchFamily="18" charset="0"/>
                <a:hlinkClick r:id="rId5" action="ppaction://hlinkfile"/>
              </a:rPr>
              <a:t>Fulfilled  Staff mobility report (student mobility report) Annex P2</a:t>
            </a:r>
            <a:endParaRPr lang="sr-Latn-RS" dirty="0">
              <a:latin typeface="Book Antiqua" panose="02040602050305030304" pitchFamily="18" charset="0"/>
            </a:endParaRPr>
          </a:p>
          <a:p>
            <a:r>
              <a:rPr lang="sr-Latn-RS" dirty="0">
                <a:latin typeface="Book Antiqua" panose="02040602050305030304" pitchFamily="18" charset="0"/>
              </a:rPr>
              <a:t>(originals to be given to SMS responsible person, who scans it and upload</a:t>
            </a:r>
          </a:p>
          <a:p>
            <a:r>
              <a:rPr lang="sr-Latn-RS" dirty="0">
                <a:latin typeface="Book Antiqua" panose="02040602050305030304" pitchFamily="18" charset="0"/>
              </a:rPr>
              <a:t>to NatRisk platform- SMS files</a:t>
            </a:r>
          </a:p>
          <a:p>
            <a:r>
              <a:rPr lang="sr-Latn-RS" dirty="0">
                <a:latin typeface="Book Antiqua" panose="02040602050305030304" pitchFamily="18" charset="0"/>
              </a:rPr>
              <a:t>2. Short impressions of mobility, photo to be published on project website</a:t>
            </a:r>
            <a:endParaRPr lang="en-US" dirty="0">
              <a:latin typeface="Book Antiqua" panose="02040602050305030304" pitchFamily="18" charset="0"/>
            </a:endParaRPr>
          </a:p>
          <a:p>
            <a:r>
              <a:rPr lang="en-US" b="1" dirty="0">
                <a:solidFill>
                  <a:srgbClr val="FF0000"/>
                </a:solidFill>
                <a:latin typeface="Book Antiqua" panose="02040602050305030304" pitchFamily="18" charset="0"/>
              </a:rPr>
              <a:t>3. Completed EU survey</a:t>
            </a:r>
          </a:p>
        </p:txBody>
      </p:sp>
    </p:spTree>
    <p:extLst>
      <p:ext uri="{BB962C8B-B14F-4D97-AF65-F5344CB8AC3E}">
        <p14:creationId xmlns:p14="http://schemas.microsoft.com/office/powerpoint/2010/main" val="217380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Title 1"/>
          <p:cNvSpPr>
            <a:spLocks noGrp="1"/>
          </p:cNvSpPr>
          <p:nvPr>
            <p:ph type="title"/>
          </p:nvPr>
        </p:nvSpPr>
        <p:spPr>
          <a:xfrm>
            <a:off x="457200" y="685800"/>
            <a:ext cx="8229600" cy="749300"/>
          </a:xfrm>
        </p:spPr>
        <p:txBody>
          <a:bodyPr>
            <a:normAutofit/>
          </a:bodyPr>
          <a:lstStyle/>
          <a:p>
            <a:r>
              <a:rPr lang="en-US" sz="3600" dirty="0">
                <a:solidFill>
                  <a:srgbClr val="002060"/>
                </a:solidFill>
                <a:latin typeface="Book Antiqua" panose="02040602050305030304" pitchFamily="18" charset="0"/>
              </a:rPr>
              <a:t>Implementation – </a:t>
            </a:r>
            <a:r>
              <a:rPr lang="en-US" sz="3600" dirty="0">
                <a:solidFill>
                  <a:schemeClr val="accent6">
                    <a:lumMod val="50000"/>
                  </a:schemeClr>
                </a:solidFill>
                <a:latin typeface="Book Antiqua" panose="02040602050305030304" pitchFamily="18" charset="0"/>
              </a:rPr>
              <a:t>basic principles</a:t>
            </a:r>
            <a:endParaRPr lang="bs-Latn-BA" sz="3600" dirty="0">
              <a:solidFill>
                <a:schemeClr val="accent6">
                  <a:lumMod val="50000"/>
                </a:schemeClr>
              </a:solidFill>
              <a:latin typeface="Book Antiqua" panose="02040602050305030304" pitchFamily="18" charset="0"/>
            </a:endParaRPr>
          </a:p>
        </p:txBody>
      </p:sp>
      <p:sp>
        <p:nvSpPr>
          <p:cNvPr id="13" name="Content Placeholder 10"/>
          <p:cNvSpPr>
            <a:spLocks noGrp="1"/>
          </p:cNvSpPr>
          <p:nvPr>
            <p:ph idx="1"/>
          </p:nvPr>
        </p:nvSpPr>
        <p:spPr>
          <a:xfrm>
            <a:off x="457200" y="1874837"/>
            <a:ext cx="8305800" cy="3916363"/>
          </a:xfrm>
        </p:spPr>
        <p:txBody>
          <a:bodyPr>
            <a:normAutofit/>
          </a:bodyPr>
          <a:lstStyle/>
          <a:p>
            <a:pPr>
              <a:spcBef>
                <a:spcPts val="1800"/>
              </a:spcBef>
            </a:pPr>
            <a:r>
              <a:rPr lang="en-US" sz="2400" b="1" dirty="0">
                <a:latin typeface="Book Antiqua" pitchFamily="18" charset="0"/>
              </a:rPr>
              <a:t>Pre-financing of the grant must be foreseen for the students</a:t>
            </a:r>
            <a:r>
              <a:rPr lang="sr-Latn-RS" sz="2400" b="1" dirty="0">
                <a:latin typeface="Book Antiqua" pitchFamily="18" charset="0"/>
              </a:rPr>
              <a:t>/staff</a:t>
            </a:r>
            <a:r>
              <a:rPr lang="en-US" sz="2400" b="1" dirty="0">
                <a:latin typeface="Book Antiqua" pitchFamily="18" charset="0"/>
              </a:rPr>
              <a:t> in order to facilitate the installation process</a:t>
            </a:r>
            <a:endParaRPr lang="sr-Latn-RS" sz="2400" b="1" dirty="0">
              <a:latin typeface="Book Antiqua" pitchFamily="18" charset="0"/>
            </a:endParaRPr>
          </a:p>
          <a:p>
            <a:pPr>
              <a:spcBef>
                <a:spcPts val="1800"/>
              </a:spcBef>
            </a:pPr>
            <a:endParaRPr lang="sr-Latn-RS" sz="2400" b="1" dirty="0">
              <a:latin typeface="Book Antiqua" pitchFamily="18" charset="0"/>
            </a:endParaRPr>
          </a:p>
          <a:p>
            <a:pPr marL="0" indent="0">
              <a:spcBef>
                <a:spcPts val="1800"/>
              </a:spcBef>
              <a:buNone/>
            </a:pPr>
            <a:endParaRPr lang="en-US" sz="2400" b="1" dirty="0">
              <a:latin typeface="Book Antiqua" pitchFamily="18" charset="0"/>
            </a:endParaRPr>
          </a:p>
          <a:p>
            <a:pPr>
              <a:spcBef>
                <a:spcPts val="1800"/>
              </a:spcBef>
            </a:pPr>
            <a:r>
              <a:rPr lang="en-US" sz="2400" b="1" dirty="0">
                <a:latin typeface="Book Antiqua" pitchFamily="18" charset="0"/>
              </a:rPr>
              <a:t>Receiving </a:t>
            </a:r>
            <a:r>
              <a:rPr lang="en-US" sz="2400" b="1" dirty="0" err="1">
                <a:latin typeface="Book Antiqua" pitchFamily="18" charset="0"/>
              </a:rPr>
              <a:t>organisation</a:t>
            </a:r>
            <a:r>
              <a:rPr lang="en-US" sz="2400" b="1" dirty="0">
                <a:latin typeface="Book Antiqua" pitchFamily="18" charset="0"/>
              </a:rPr>
              <a:t> and sending </a:t>
            </a:r>
            <a:r>
              <a:rPr lang="en-US" sz="2400" b="1" dirty="0" err="1">
                <a:latin typeface="Book Antiqua" pitchFamily="18" charset="0"/>
              </a:rPr>
              <a:t>organisation</a:t>
            </a:r>
            <a:r>
              <a:rPr lang="en-US" sz="2400" b="1" dirty="0">
                <a:latin typeface="Book Antiqua" pitchFamily="18" charset="0"/>
              </a:rPr>
              <a:t> have to ensure a constant follow-up and regular monitoring on the individual mobility</a:t>
            </a:r>
          </a:p>
          <a:p>
            <a:pPr>
              <a:spcBef>
                <a:spcPts val="1800"/>
              </a:spcBef>
            </a:pPr>
            <a:endParaRPr lang="en-US" sz="2400" b="1" dirty="0">
              <a:solidFill>
                <a:schemeClr val="accent2">
                  <a:lumMod val="75000"/>
                </a:schemeClr>
              </a:solidFill>
              <a:latin typeface="Book Antiqua" pitchFamily="18" charset="0"/>
            </a:endParaRPr>
          </a:p>
        </p:txBody>
      </p:sp>
    </p:spTree>
    <p:extLst>
      <p:ext uri="{BB962C8B-B14F-4D97-AF65-F5344CB8AC3E}">
        <p14:creationId xmlns:p14="http://schemas.microsoft.com/office/powerpoint/2010/main" val="217380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1341</Words>
  <Application>Microsoft Office PowerPoint</Application>
  <PresentationFormat>On-screen Show (4:3)</PresentationFormat>
  <Paragraphs>226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Book Antiqua</vt:lpstr>
      <vt:lpstr>Calibri</vt:lpstr>
      <vt:lpstr>Times New Roman</vt:lpstr>
      <vt:lpstr>Office Theme</vt:lpstr>
      <vt:lpstr>Development of master curricula for natural disasters risk management in Western Balkan countries</vt:lpstr>
      <vt:lpstr>PowerPoint Presentation</vt:lpstr>
      <vt:lpstr>Preparation – Inter-institutional agreement</vt:lpstr>
      <vt:lpstr>Interinstitutional agreements signed</vt:lpstr>
      <vt:lpstr>Preparation –tasks </vt:lpstr>
      <vt:lpstr>PowerPoint Presentation</vt:lpstr>
      <vt:lpstr>PowerPoint Presentation</vt:lpstr>
      <vt:lpstr>PowerPoint Presentation</vt:lpstr>
      <vt:lpstr>Implementation – basic principles</vt:lpstr>
      <vt:lpstr> All mobility details must be encoded in the EACEA Mobility tool </vt:lpstr>
      <vt:lpstr>Follow-up – basic principles</vt:lpstr>
      <vt:lpstr>Financial Management – basic principles</vt:lpstr>
      <vt:lpstr>Subsistence costs – students and staff </vt:lpstr>
      <vt:lpstr>Modification of the mobility scheme</vt:lpstr>
      <vt:lpstr>Documents inventory</vt:lpstr>
      <vt:lpstr>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Vesna Stankov- Jovanović</cp:lastModifiedBy>
  <cp:revision>40</cp:revision>
  <dcterms:created xsi:type="dcterms:W3CDTF">2006-08-16T00:00:00Z</dcterms:created>
  <dcterms:modified xsi:type="dcterms:W3CDTF">2018-03-08T06:39:26Z</dcterms:modified>
</cp:coreProperties>
</file>